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9" r:id="rId4"/>
    <p:sldMasterId id="2147483711" r:id="rId5"/>
    <p:sldMasterId id="2147483724" r:id="rId6"/>
    <p:sldMasterId id="2147483737" r:id="rId7"/>
  </p:sldMasterIdLst>
  <p:notesMasterIdLst>
    <p:notesMasterId r:id="rId88"/>
  </p:notesMasterIdLst>
  <p:sldIdLst>
    <p:sldId id="257" r:id="rId8"/>
    <p:sldId id="365" r:id="rId9"/>
    <p:sldId id="428" r:id="rId10"/>
    <p:sldId id="431" r:id="rId11"/>
    <p:sldId id="435" r:id="rId12"/>
    <p:sldId id="432" r:id="rId13"/>
    <p:sldId id="433" r:id="rId14"/>
    <p:sldId id="434" r:id="rId15"/>
    <p:sldId id="436" r:id="rId16"/>
    <p:sldId id="437" r:id="rId17"/>
    <p:sldId id="429" r:id="rId18"/>
    <p:sldId id="430" r:id="rId19"/>
    <p:sldId id="427" r:id="rId20"/>
    <p:sldId id="367" r:id="rId21"/>
    <p:sldId id="368" r:id="rId22"/>
    <p:sldId id="370" r:id="rId23"/>
    <p:sldId id="369" r:id="rId24"/>
    <p:sldId id="366" r:id="rId25"/>
    <p:sldId id="338" r:id="rId26"/>
    <p:sldId id="364" r:id="rId27"/>
    <p:sldId id="342" r:id="rId28"/>
    <p:sldId id="339" r:id="rId29"/>
    <p:sldId id="337" r:id="rId30"/>
    <p:sldId id="341" r:id="rId31"/>
    <p:sldId id="304" r:id="rId32"/>
    <p:sldId id="305" r:id="rId33"/>
    <p:sldId id="344" r:id="rId34"/>
    <p:sldId id="306" r:id="rId35"/>
    <p:sldId id="307" r:id="rId36"/>
    <p:sldId id="308" r:id="rId37"/>
    <p:sldId id="438" r:id="rId38"/>
    <p:sldId id="439" r:id="rId39"/>
    <p:sldId id="309" r:id="rId40"/>
    <p:sldId id="310" r:id="rId41"/>
    <p:sldId id="313" r:id="rId42"/>
    <p:sldId id="314" r:id="rId43"/>
    <p:sldId id="315" r:id="rId44"/>
    <p:sldId id="316" r:id="rId45"/>
    <p:sldId id="317" r:id="rId46"/>
    <p:sldId id="345" r:id="rId47"/>
    <p:sldId id="318" r:id="rId48"/>
    <p:sldId id="319" r:id="rId49"/>
    <p:sldId id="322" r:id="rId50"/>
    <p:sldId id="373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24" r:id="rId59"/>
    <p:sldId id="383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91" r:id="rId68"/>
    <p:sldId id="393" r:id="rId69"/>
    <p:sldId id="394" r:id="rId70"/>
    <p:sldId id="395" r:id="rId71"/>
    <p:sldId id="396" r:id="rId72"/>
    <p:sldId id="397" r:id="rId73"/>
    <p:sldId id="398" r:id="rId74"/>
    <p:sldId id="348" r:id="rId75"/>
    <p:sldId id="349" r:id="rId76"/>
    <p:sldId id="353" r:id="rId77"/>
    <p:sldId id="354" r:id="rId78"/>
    <p:sldId id="402" r:id="rId79"/>
    <p:sldId id="407" r:id="rId80"/>
    <p:sldId id="410" r:id="rId81"/>
    <p:sldId id="413" r:id="rId82"/>
    <p:sldId id="419" r:id="rId83"/>
    <p:sldId id="425" r:id="rId84"/>
    <p:sldId id="371" r:id="rId85"/>
    <p:sldId id="372" r:id="rId86"/>
    <p:sldId id="303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1464" y="-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0BD72-BF61-4202-BCC8-A5A76962FB63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2F40E-1166-45DD-8E1F-812D3064DB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589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6F26F88-0E44-413F-AF06-742A4FC442AE}" type="slidenum">
              <a:rPr lang="ru-RU" altLang="uk-UA" smtClean="0"/>
              <a:pPr/>
              <a:t>1</a:t>
            </a:fld>
            <a:endParaRPr lang="ru-RU" altLang="uk-UA" dirty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0" y="714375"/>
            <a:ext cx="4762500" cy="3571875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altLang="uk-UA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33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25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2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557A8-5EA1-437F-877E-4F8287E78049}" type="slidenum">
              <a:rPr lang="uk-UA" altLang="en-US" smtClean="0">
                <a:latin typeface="Arial" charset="0"/>
                <a:cs typeface="Arial" charset="0"/>
              </a:rPr>
              <a:pPr/>
              <a:t>2</a:t>
            </a:fld>
            <a:endParaRPr lang="uk-UA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20787848-DB7B-4035-8A7C-07779F64812D}" type="slidenum">
              <a:rPr lang="ru-RU">
                <a:latin typeface="Times New Roman" pitchFamily="18" charset="0"/>
                <a:ea typeface="Microsoft YaHei" pitchFamily="34" charset="-122"/>
              </a:rPr>
              <a:pPr>
                <a:buFont typeface="Times New Roman" pitchFamily="18" charset="0"/>
                <a:buNone/>
              </a:pPr>
              <a:t>78</a:t>
            </a:fld>
            <a:endParaRPr lang="ru-RU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itle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2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4" y="1628775"/>
            <a:ext cx="6480175" cy="1079500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781300"/>
            <a:ext cx="5688012" cy="8636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E73137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050" b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997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588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7014" y="115888"/>
            <a:ext cx="2109787" cy="6265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6064" y="115888"/>
            <a:ext cx="6178550" cy="6265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713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417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6064" y="692150"/>
            <a:ext cx="4143375" cy="568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41838" y="692150"/>
            <a:ext cx="4144962" cy="568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9856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417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6064" y="692150"/>
            <a:ext cx="8440737" cy="276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6064" y="3613150"/>
            <a:ext cx="8440737" cy="276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2234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itle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1628775"/>
            <a:ext cx="6480175" cy="10795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781300"/>
            <a:ext cx="5688012" cy="8636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E73137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38E01F-95E6-4ACE-A5EE-BC151810867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424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D9D0E-9BB4-4C0A-8EBE-D5033687E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7663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D7902-5A75-4240-B734-BDE32DB8D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3687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6063" y="1125538"/>
            <a:ext cx="4143375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41838" y="1125538"/>
            <a:ext cx="4144962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0145-AF09-4CD2-ABD9-1202F0FEE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6267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16B9C-9656-4DEA-A7BF-F4DCB74CB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031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EF3E2-03F0-44FE-A28B-01EA13B7F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399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9735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458CE-7835-4B19-89B3-4408AC9A3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9494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F77F2-8D04-4BE7-808C-B02D417808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453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44D71-95D0-4AC3-9CB3-CE064B609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006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C5059-8043-4BD2-930A-B9CE88F69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1246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7013" y="274638"/>
            <a:ext cx="2109787" cy="6107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6063" y="274638"/>
            <a:ext cx="6178550" cy="6107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556F1-AB71-4964-BEFF-95421F23B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5427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dvanter_pres_new-2-cover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31013" y="5589588"/>
            <a:ext cx="1773237" cy="287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uk-UA" sz="1000" b="0" dirty="0" smtClean="0">
                <a:solidFill>
                  <a:schemeClr val="bg1"/>
                </a:solidFill>
                <a:latin typeface="Verdana" panose="020B0604030504040204" pitchFamily="34" charset="0"/>
              </a:rPr>
              <a:t>www.advanter.ua</a:t>
            </a:r>
            <a:r>
              <a:rPr lang="en-US" altLang="uk-UA" sz="1000" b="0" dirty="0" smtClean="0">
                <a:solidFill>
                  <a:srgbClr val="5E6A71"/>
                </a:solidFill>
                <a:latin typeface="Verdana" panose="020B0604030504040204" pitchFamily="34" charset="0"/>
              </a:rPr>
              <a:t> </a:t>
            </a:r>
            <a:endParaRPr lang="ru-RU" altLang="uk-UA" sz="1000" b="0" dirty="0" smtClean="0">
              <a:solidFill>
                <a:srgbClr val="5E6A71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5157788"/>
            <a:ext cx="2303462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92275" y="2636838"/>
            <a:ext cx="7092950" cy="712787"/>
          </a:xfrm>
        </p:spPr>
        <p:txBody>
          <a:bodyPr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10137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27200" y="3417888"/>
            <a:ext cx="7092950" cy="1019175"/>
          </a:xfrm>
        </p:spPr>
        <p:txBody>
          <a:bodyPr bIns="45720"/>
          <a:lstStyle>
            <a:lvl1pPr marL="0" indent="0">
              <a:buFont typeface="Verdana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89DB5B71-BADD-4FC5-898B-B429B5D1F5F2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4964B0D5-F0D4-4DA7-960B-08DCE110EE93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4213" y="1303338"/>
            <a:ext cx="3776662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3275" y="1303338"/>
            <a:ext cx="3776663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4A0076E0-E630-4F23-A9E5-3E9E9EADA7CD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6D092F0E-6862-4B41-8EA6-8916B7449267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9067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1839568A-9152-447A-89DA-1964A5C28B58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B858B114-6E20-4884-95E7-785C0D918B3B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0F62851F-8B14-436B-9A29-17C916E02506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9FFA2186-5990-4DBB-AEE2-450B6223E253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7CDDCAC6-217C-4FE4-B1ED-62E4CAED1092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45250" y="404813"/>
            <a:ext cx="1944688" cy="5472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188" y="404813"/>
            <a:ext cx="5681662" cy="5472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9954EF69-A010-48DC-A7DB-585D804E9C5A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193021" y="3539085"/>
            <a:ext cx="5828765" cy="1470026"/>
          </a:xfrm>
          <a:prstGeom prst="rect">
            <a:avLst/>
          </a:prstGeom>
        </p:spPr>
        <p:txBody>
          <a:bodyPr lIns="0" tIns="34016" rIns="86402" bIns="0" rtlCol="0">
            <a:normAutofit/>
          </a:bodyPr>
          <a:lstStyle>
            <a:lvl1pPr algn="l" defTabSz="8640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de-DE" sz="4200" b="1" kern="1200" cap="all" baseline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218150" y="5180653"/>
            <a:ext cx="5886114" cy="7200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53505" indent="-253505" algn="l" defTabSz="86401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 lang="de-DE" sz="2300" b="0" kern="1200" baseline="0" dirty="0" err="1" smtClean="0">
                <a:solidFill>
                  <a:srgbClr val="0075B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32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4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6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1" y="0"/>
            <a:ext cx="914876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2335" y="1600200"/>
            <a:ext cx="6477001" cy="1117600"/>
          </a:xfrm>
        </p:spPr>
        <p:txBody>
          <a:bodyPr anchor="b">
            <a:normAutofit/>
          </a:bodyPr>
          <a:lstStyle>
            <a:lvl1pPr algn="l">
              <a:defRPr sz="2100" b="1">
                <a:solidFill>
                  <a:srgbClr val="D531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2335" y="2785534"/>
            <a:ext cx="6477001" cy="956734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D531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924115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51861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654708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6064" y="692150"/>
            <a:ext cx="4143375" cy="568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41838" y="692150"/>
            <a:ext cx="4144962" cy="568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9101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7933" y="790114"/>
            <a:ext cx="3886200" cy="53868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4267" y="790115"/>
            <a:ext cx="4343400" cy="53868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4377265" y="854607"/>
            <a:ext cx="2" cy="5322359"/>
          </a:xfrm>
          <a:prstGeom prst="line">
            <a:avLst/>
          </a:prstGeom>
          <a:ln w="19050">
            <a:solidFill>
              <a:srgbClr val="C1002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7485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104782"/>
            <a:ext cx="8449734" cy="56409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933" y="819681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7933" y="1793349"/>
            <a:ext cx="3868340" cy="44127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8185" y="819681"/>
            <a:ext cx="434948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8185" y="1793349"/>
            <a:ext cx="4349485" cy="44127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377265" y="854607"/>
            <a:ext cx="2" cy="5322359"/>
          </a:xfrm>
          <a:prstGeom prst="line">
            <a:avLst/>
          </a:prstGeom>
          <a:ln w="19050">
            <a:solidFill>
              <a:srgbClr val="C1002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606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837164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667402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118533"/>
            <a:ext cx="3086100" cy="14366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18539"/>
            <a:ext cx="5181600" cy="6079065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7933" y="1769538"/>
            <a:ext cx="3086100" cy="4428067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4092312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5" y="187326"/>
            <a:ext cx="2949178" cy="160020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84034" y="187326"/>
            <a:ext cx="5362977" cy="602720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7935" y="1947334"/>
            <a:ext cx="2949178" cy="4267199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161850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85511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45569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65" y="2130315"/>
            <a:ext cx="7773071" cy="14700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0928" y="3885976"/>
            <a:ext cx="6402144" cy="175230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40AB5-E891-4D06-BFA4-7DE0D09F3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A8094-BAB6-42B3-A4D8-98124F20EC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5442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99" y="4406795"/>
            <a:ext cx="7771578" cy="136252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99" y="2906502"/>
            <a:ext cx="7771578" cy="150029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40331-FDAA-47D5-B44F-606BDC965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81097" y="2437766"/>
            <a:ext cx="2974824" cy="36558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99286" y="2437766"/>
            <a:ext cx="2976318" cy="36558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D6289-12BD-408D-9058-BEF8087E4C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976" y="273850"/>
            <a:ext cx="8230048" cy="114412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977" y="1535574"/>
            <a:ext cx="4041101" cy="640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977" y="2175677"/>
            <a:ext cx="4041101" cy="394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429" y="1535574"/>
            <a:ext cx="4042595" cy="640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429" y="2175677"/>
            <a:ext cx="4042595" cy="394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754E-E6E2-4359-BDE5-003A95541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E04DC-4412-4D61-AF58-6E8838AC33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0B0EC-DFEF-4D81-A838-B36515E2B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977" y="273850"/>
            <a:ext cx="3009172" cy="11609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165" y="273850"/>
            <a:ext cx="5111859" cy="5851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977" y="1434770"/>
            <a:ext cx="3009172" cy="46907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02457-A6E1-4310-B631-87A015691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063" y="4799929"/>
            <a:ext cx="5486698" cy="5678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063" y="613223"/>
            <a:ext cx="5486698" cy="41144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063" y="5367788"/>
            <a:ext cx="5486698" cy="804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C11F0-17D4-4765-9891-C8694A73D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3D279-4C63-4BEF-87D1-D726854E5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570328" y="381374"/>
            <a:ext cx="1675579" cy="571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2099" y="381374"/>
            <a:ext cx="4884864" cy="571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09F44-45C6-4A9B-A403-DFF13856E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100" y="381375"/>
            <a:ext cx="6703807" cy="37969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D9235-4ABF-409B-9FD3-5CE0239194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3665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dvanter_pres_new-2-cover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31013" y="5589588"/>
            <a:ext cx="1773237" cy="287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uk-UA" sz="1000" b="0" dirty="0" smtClean="0">
                <a:solidFill>
                  <a:schemeClr val="bg1"/>
                </a:solidFill>
                <a:latin typeface="Verdana" panose="020B0604030504040204" pitchFamily="34" charset="0"/>
              </a:rPr>
              <a:t>www.advanter.ua</a:t>
            </a:r>
            <a:r>
              <a:rPr lang="en-US" altLang="uk-UA" sz="1000" b="0" dirty="0" smtClean="0">
                <a:solidFill>
                  <a:srgbClr val="5E6A71"/>
                </a:solidFill>
                <a:latin typeface="Verdana" panose="020B0604030504040204" pitchFamily="34" charset="0"/>
              </a:rPr>
              <a:t> </a:t>
            </a:r>
            <a:endParaRPr lang="ru-RU" altLang="uk-UA" sz="1000" b="0" dirty="0" smtClean="0">
              <a:solidFill>
                <a:srgbClr val="5E6A71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5157788"/>
            <a:ext cx="2303462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92275" y="2636838"/>
            <a:ext cx="7092950" cy="712787"/>
          </a:xfrm>
        </p:spPr>
        <p:txBody>
          <a:bodyPr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10137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27200" y="3417888"/>
            <a:ext cx="7092950" cy="1019175"/>
          </a:xfrm>
        </p:spPr>
        <p:txBody>
          <a:bodyPr bIns="45720"/>
          <a:lstStyle>
            <a:lvl1pPr marL="0" indent="0">
              <a:buFont typeface="Verdana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DDEF1188-91FB-418C-8621-494DCA8E3CFB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B6368C63-D01A-4F31-8B89-E5AB1C451B73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4213" y="1303338"/>
            <a:ext cx="3776662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3275" y="1303338"/>
            <a:ext cx="3776663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F3A89D79-059B-4D63-B2C4-E323F07091A2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8597D36B-1C71-4A76-AA2A-46F62A80F434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5D35B656-123C-4334-B537-5970106711CC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4617C7B8-8CAC-4B0E-A876-11A4FEC8B9C4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8AB158E7-7B0B-4D39-900F-84ABF7CB648E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35A79DBE-30B6-42D3-8FFA-8A17B387F826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FC2ACB57-E0EC-482E-87E6-00D43E8BE5D3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92109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45250" y="404813"/>
            <a:ext cx="1944688" cy="5472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188" y="404813"/>
            <a:ext cx="5681662" cy="5472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uk-UA"/>
              <a:t>/</a:t>
            </a:r>
            <a:fld id="{DA7DE729-1830-4F7F-9F93-23558A6B6512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193021" y="3539085"/>
            <a:ext cx="5828765" cy="1470026"/>
          </a:xfrm>
          <a:prstGeom prst="rect">
            <a:avLst/>
          </a:prstGeom>
        </p:spPr>
        <p:txBody>
          <a:bodyPr lIns="0" tIns="34016" rIns="86402" bIns="0" rtlCol="0">
            <a:normAutofit/>
          </a:bodyPr>
          <a:lstStyle>
            <a:lvl1pPr algn="l" defTabSz="8640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de-DE" sz="4200" b="1" kern="1200" cap="all" baseline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218150" y="5180653"/>
            <a:ext cx="5886114" cy="7200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53505" indent="-253505" algn="l" defTabSz="86401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 lang="de-DE" sz="2300" b="0" kern="1200" baseline="0" dirty="0" err="1" smtClean="0">
                <a:solidFill>
                  <a:srgbClr val="0075B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32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4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6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itle2"/>
          <p:cNvPicPr>
            <a:picLocks noChangeAspect="1" noChangeArrowheads="1"/>
          </p:cNvPicPr>
          <p:nvPr/>
        </p:nvPicPr>
        <p:blipFill>
          <a:blip r:embed="rId2"/>
          <a:srcRect l="20026" t="36531" r="10490" b="11382"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1628775"/>
            <a:ext cx="6480175" cy="10795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781300"/>
            <a:ext cx="5688012" cy="8636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E73137"/>
                </a:solidFill>
              </a:defRPr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4247894-3E14-4126-82DA-FDA80BBB58D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66041-4D29-4C62-B585-B904C6291FE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5EF01-92E3-48C3-82CF-2AED2033AC1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6063" y="1125538"/>
            <a:ext cx="4143375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41838" y="1125538"/>
            <a:ext cx="4144962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E80E8-954B-4924-B1B3-0880D9B1D90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BA155-F85C-44DE-82A5-6A214FC6E89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62932-53E8-449A-A3D0-D8071C2E715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4743B-134B-42FF-A4E5-70DA09F01CC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D64BF-34A1-43FF-BE86-E22D1E57425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99100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B1698-8B97-435F-90B2-0CBBDC73A6E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CC1AB-2923-4046-8A7A-4300B5A241C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7013" y="274638"/>
            <a:ext cx="2109787" cy="6107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6063" y="274638"/>
            <a:ext cx="6178550" cy="6107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B03B5-8925-4AB6-B361-338E07CAF4D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46063" y="1125538"/>
            <a:ext cx="8440737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6063" y="3829050"/>
            <a:ext cx="8440737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5F15-A001-4164-9F53-705A78C696C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97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w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4" y="692150"/>
            <a:ext cx="8440737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smtClean="0"/>
            </a:lvl1pPr>
          </a:lstStyle>
          <a:p>
            <a:fld id="{452077FD-88A3-43D3-9739-8CABCB2559D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smtClean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453188"/>
            <a:ext cx="21336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b="1" smtClean="0">
                <a:solidFill>
                  <a:srgbClr val="E73137"/>
                </a:solidFill>
                <a:latin typeface="+mn-lt"/>
              </a:defRPr>
            </a:lvl1pPr>
          </a:lstStyle>
          <a:p>
            <a:fld id="{531B8A67-8C17-4590-B867-A5A693CC3C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7950" cy="2420938"/>
          </a:xfrm>
          <a:prstGeom prst="rect">
            <a:avLst/>
          </a:prstGeom>
          <a:solidFill>
            <a:srgbClr val="E73137"/>
          </a:solidFill>
          <a:ln w="9525">
            <a:solidFill>
              <a:srgbClr val="E7313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1350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66726" y="6491289"/>
            <a:ext cx="172878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>
                <a:solidFill>
                  <a:srgbClr val="7E7E7E"/>
                </a:solidFill>
                <a:latin typeface="Verdana" panose="020B0604030504040204" pitchFamily="34" charset="0"/>
              </a:rPr>
              <a:t>advanter.ua</a:t>
            </a:r>
            <a:endParaRPr lang="ru-RU" sz="900">
              <a:solidFill>
                <a:srgbClr val="7E7E7E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48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 kern="1200">
          <a:solidFill>
            <a:srgbClr val="E7313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E73137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E73137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E73137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E73137"/>
          </a:solidFill>
          <a:latin typeface="Verdana" panose="020B0604030504040204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E73137"/>
          </a:solidFill>
          <a:latin typeface="Verdana" panose="020B0604030504040204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E73137"/>
          </a:solidFill>
          <a:latin typeface="Verdana" panose="020B0604030504040204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E73137"/>
          </a:solidFill>
          <a:latin typeface="Verdana" panose="020B0604030504040204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E73137"/>
          </a:solidFill>
          <a:latin typeface="Verdana" panose="020B0604030504040204" pitchFamily="34" charset="0"/>
        </a:defRPr>
      </a:lvl9pPr>
    </p:titleStyle>
    <p:bodyStyle>
      <a:lvl1pPr marL="135731" indent="-135731" algn="l" rtl="0" eaLnBrk="1" fontAlgn="base" hangingPunct="1">
        <a:spcBef>
          <a:spcPct val="50000"/>
        </a:spcBef>
        <a:spcAft>
          <a:spcPct val="0"/>
        </a:spcAft>
        <a:buClr>
          <a:schemeClr val="bg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1488" indent="-139304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807244" indent="-13573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1270B6"/>
          </a:solidFill>
          <a:latin typeface="+mn-lt"/>
          <a:ea typeface="+mn-ea"/>
          <a:cs typeface="+mn-cs"/>
        </a:defRPr>
      </a:lvl3pPr>
      <a:lvl4pPr marL="1010841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o"/>
        <a:defRPr sz="1050" kern="1200">
          <a:solidFill>
            <a:srgbClr val="2FAC66"/>
          </a:solidFill>
          <a:latin typeface="+mn-lt"/>
          <a:ea typeface="+mn-ea"/>
          <a:cs typeface="+mn-cs"/>
        </a:defRPr>
      </a:lvl4pPr>
      <a:lvl5pPr marL="1343025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§"/>
        <a:defRPr sz="900" kern="1200">
          <a:solidFill>
            <a:srgbClr val="C10A27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1125538"/>
            <a:ext cx="84407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453188"/>
            <a:ext cx="21336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E7313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2E4B75-CAC4-415D-85A2-62060A9D24A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7950" cy="2420938"/>
          </a:xfrm>
          <a:prstGeom prst="rect">
            <a:avLst/>
          </a:prstGeom>
          <a:solidFill>
            <a:srgbClr val="E73137"/>
          </a:solidFill>
          <a:ln w="9525">
            <a:solidFill>
              <a:srgbClr val="E7313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srgbClr val="000000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66725" y="6491288"/>
            <a:ext cx="17287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7E7E7E"/>
                </a:solidFill>
                <a:latin typeface="Verdana" panose="020B0604030504040204" pitchFamily="34" charset="0"/>
              </a:rPr>
              <a:t>advanter.ua</a:t>
            </a:r>
            <a:endParaRPr lang="ru-RU" sz="1200">
              <a:solidFill>
                <a:srgbClr val="7E7E7E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41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E7313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9pPr>
    </p:titleStyle>
    <p:bodyStyle>
      <a:lvl1pPr marL="180975" indent="-180975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5738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1809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1270B6"/>
          </a:solidFill>
          <a:latin typeface="+mn-lt"/>
          <a:ea typeface="+mn-ea"/>
          <a:cs typeface="+mn-cs"/>
        </a:defRPr>
      </a:lvl3pPr>
      <a:lvl4pPr marL="1347788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o"/>
        <a:defRPr sz="1400" kern="1200">
          <a:solidFill>
            <a:srgbClr val="2FAC66"/>
          </a:solidFill>
          <a:latin typeface="+mn-lt"/>
          <a:ea typeface="+mn-ea"/>
          <a:cs typeface="+mn-cs"/>
        </a:defRPr>
      </a:lvl4pPr>
      <a:lvl5pPr marL="17907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§"/>
        <a:defRPr sz="1200" kern="1200">
          <a:solidFill>
            <a:srgbClr val="C10A2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404813"/>
            <a:ext cx="7705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303338"/>
            <a:ext cx="7705725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118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  <a:endParaRPr lang="en-US" altLang="uk-UA" smtClean="0"/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127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9750" y="6453188"/>
            <a:ext cx="2133600" cy="215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E00034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uk-UA"/>
              <a:t>/</a:t>
            </a:r>
            <a:fld id="{CE5A45AA-E685-4552-93C0-3AB1D3385A85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569075" y="6481763"/>
            <a:ext cx="1773238" cy="287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uk-UA" sz="1000" b="0" smtClean="0">
                <a:solidFill>
                  <a:srgbClr val="5E6A71"/>
                </a:solidFill>
                <a:latin typeface="Verdana" panose="020B0604030504040204" pitchFamily="34" charset="0"/>
              </a:rPr>
              <a:t>www.advanter.ua </a:t>
            </a:r>
            <a:endParaRPr lang="ru-RU" altLang="uk-UA" sz="1000" b="0" smtClean="0">
              <a:solidFill>
                <a:srgbClr val="5E6A71"/>
              </a:solidFill>
              <a:latin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88900" indent="-88900" algn="l" rtl="0" eaLnBrk="0" fontAlgn="base" hangingPunct="0">
        <a:spcBef>
          <a:spcPct val="50000"/>
        </a:spcBef>
        <a:spcAft>
          <a:spcPct val="0"/>
        </a:spcAft>
        <a:buFont typeface="Verdana" pitchFamily="34" charset="0"/>
        <a:buChar char=" "/>
        <a:defRPr sz="3200">
          <a:solidFill>
            <a:schemeClr val="folHlink"/>
          </a:solidFill>
          <a:latin typeface="+mn-lt"/>
          <a:ea typeface="+mn-ea"/>
          <a:cs typeface="+mn-cs"/>
        </a:defRPr>
      </a:lvl1pPr>
      <a:lvl2pPr marL="628650" indent="-176213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4"/>
        </a:buBlip>
        <a:defRPr sz="1400">
          <a:solidFill>
            <a:schemeClr val="folHlink"/>
          </a:solidFill>
          <a:latin typeface="+mn-lt"/>
          <a:cs typeface="+mn-cs"/>
        </a:defRPr>
      </a:lvl2pPr>
      <a:lvl3pPr marL="1168400" indent="-1603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folHlink"/>
          </a:solidFill>
          <a:latin typeface="+mn-lt"/>
          <a:cs typeface="+mn-cs"/>
        </a:defRPr>
      </a:lvl3pPr>
      <a:lvl4pPr marL="16446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folHlink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folHlink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folHlink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folHlink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folHlink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folHlink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7933" y="110068"/>
            <a:ext cx="8449734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933" y="792427"/>
            <a:ext cx="8449734" cy="5431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08450" y="63711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C0693-B1A5-40C5-8F54-960EF7ABF037}" type="datetimeFigureOut">
              <a:rPr lang="uk-UA" smtClean="0"/>
              <a:pPr/>
              <a:t>25.05.2017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7933" y="63711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0267" y="63711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D531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64A63B0-2E06-4603-84D7-E164037DA344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107950" cy="2420938"/>
          </a:xfrm>
          <a:prstGeom prst="rect">
            <a:avLst/>
          </a:prstGeom>
          <a:solidFill>
            <a:srgbClr val="E73137"/>
          </a:solidFill>
          <a:ln w="9525">
            <a:solidFill>
              <a:srgbClr val="E7313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sz="1350" dirty="0"/>
          </a:p>
        </p:txBody>
      </p:sp>
    </p:spTree>
    <p:extLst>
      <p:ext uri="{BB962C8B-B14F-4D97-AF65-F5344CB8AC3E}">
        <p14:creationId xmlns="" xmlns:p14="http://schemas.microsoft.com/office/powerpoint/2010/main" val="27767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D5313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bg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Verdana" panose="020B0604030504040204" pitchFamily="34" charset="0"/>
        <a:buChar char="–"/>
        <a:defRPr sz="1200" kern="1200">
          <a:solidFill>
            <a:srgbClr val="1270B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2FAC66"/>
        </a:buClr>
        <a:buSzPct val="70000"/>
        <a:buFont typeface="Courier New" panose="02070309020205020404" pitchFamily="49" charset="0"/>
        <a:buChar char="o"/>
        <a:defRPr sz="1050" kern="1200">
          <a:solidFill>
            <a:srgbClr val="2FAC6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Font typeface="Arial" panose="020B0604020202020204" pitchFamily="34" charset="0"/>
        <a:buChar char="•"/>
        <a:defRPr sz="900" kern="1200">
          <a:solidFill>
            <a:srgbClr val="C1002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42100" y="381374"/>
            <a:ext cx="8127004" cy="61036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555540" y="532580"/>
            <a:ext cx="7416152" cy="5923887"/>
          </a:xfrm>
          <a:prstGeom prst="roundRect">
            <a:avLst>
              <a:gd name="adj" fmla="val 28"/>
            </a:avLst>
          </a:prstGeom>
          <a:noFill/>
          <a:ln w="38160" cap="sq">
            <a:solidFill>
              <a:srgbClr val="FF0000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ea typeface="Microsoft YaHei" charset="-122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2100" y="381375"/>
            <a:ext cx="6703807" cy="379693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42100" y="6552230"/>
            <a:ext cx="2044444" cy="1663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149" y="6552230"/>
            <a:ext cx="2897168" cy="1663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262903" y="6483348"/>
            <a:ext cx="743706" cy="2352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fld id="{AEFEFB39-A081-4AEC-9A05-4B433EACC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1097" y="2437766"/>
            <a:ext cx="6094507" cy="36558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381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247401" y="381374"/>
            <a:ext cx="1693499" cy="381373"/>
          </a:xfrm>
          <a:prstGeom prst="rect">
            <a:avLst/>
          </a:prstGeom>
          <a:noFill/>
          <a:ln w="9525" cap="sq">
            <a:noFill/>
            <a:bevel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 b="1" i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 b="1" i="1">
          <a:solidFill>
            <a:srgbClr val="FFFFFF"/>
          </a:solidFill>
          <a:latin typeface="Consolas" pitchFamily="49" charset="0"/>
          <a:ea typeface="Microsoft YaHei" charset="-122"/>
        </a:defRPr>
      </a:lvl2pPr>
      <a:lvl3pPr algn="l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 b="1" i="1">
          <a:solidFill>
            <a:srgbClr val="FFFFFF"/>
          </a:solidFill>
          <a:latin typeface="Consolas" pitchFamily="49" charset="0"/>
          <a:ea typeface="Microsoft YaHei" charset="-122"/>
        </a:defRPr>
      </a:lvl3pPr>
      <a:lvl4pPr algn="l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 b="1" i="1">
          <a:solidFill>
            <a:srgbClr val="FFFFFF"/>
          </a:solidFill>
          <a:latin typeface="Consolas" pitchFamily="49" charset="0"/>
          <a:ea typeface="Microsoft YaHei" charset="-122"/>
        </a:defRPr>
      </a:lvl4pPr>
      <a:lvl5pPr algn="l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 b="1" i="1">
          <a:solidFill>
            <a:srgbClr val="FFFFFF"/>
          </a:solidFill>
          <a:latin typeface="Consolas" pitchFamily="49" charset="0"/>
          <a:ea typeface="Microsoft YaHei" charset="-122"/>
        </a:defRPr>
      </a:lvl5pPr>
      <a:lvl6pPr marL="2514600" indent="-228600" algn="l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 b="1" i="1">
          <a:solidFill>
            <a:srgbClr val="FFFFFF"/>
          </a:solidFill>
          <a:latin typeface="Consolas" pitchFamily="49" charset="0"/>
          <a:ea typeface="Microsoft YaHei" charset="-122"/>
        </a:defRPr>
      </a:lvl6pPr>
      <a:lvl7pPr marL="2971800" indent="-228600" algn="l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 b="1" i="1">
          <a:solidFill>
            <a:srgbClr val="FFFFFF"/>
          </a:solidFill>
          <a:latin typeface="Consolas" pitchFamily="49" charset="0"/>
          <a:ea typeface="Microsoft YaHei" charset="-122"/>
        </a:defRPr>
      </a:lvl7pPr>
      <a:lvl8pPr marL="3429000" indent="-228600" algn="l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 b="1" i="1">
          <a:solidFill>
            <a:srgbClr val="FFFFFF"/>
          </a:solidFill>
          <a:latin typeface="Consolas" pitchFamily="49" charset="0"/>
          <a:ea typeface="Microsoft YaHei" charset="-122"/>
        </a:defRPr>
      </a:lvl8pPr>
      <a:lvl9pPr marL="3886200" indent="-228600" algn="l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 b="1" i="1">
          <a:solidFill>
            <a:srgbClr val="FFFFFF"/>
          </a:solidFill>
          <a:latin typeface="Consolas" pitchFamily="49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pitchFamily="18" charset="0"/>
        <a:buChar char="•"/>
        <a:defRPr sz="27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975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738"/>
        </a:spcAft>
        <a:buClr>
          <a:srgbClr val="000000"/>
        </a:buClr>
        <a:buSzPct val="100000"/>
        <a:buFont typeface="Times New Roman" pitchFamily="18" charset="0"/>
        <a:buChar char="•"/>
        <a:defRPr sz="21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488"/>
        </a:spcAft>
        <a:buClr>
          <a:srgbClr val="000000"/>
        </a:buClr>
        <a:buSzPct val="100000"/>
        <a:buFont typeface="Times New Roman" pitchFamily="18" charset="0"/>
        <a:buChar char="–"/>
        <a:defRPr sz="17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8" charset="0"/>
        <a:buChar char="»"/>
        <a:defRPr sz="17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404813"/>
            <a:ext cx="7705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303338"/>
            <a:ext cx="7705725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118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  <a:endParaRPr lang="en-US" altLang="uk-UA" smtClean="0"/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127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9750" y="6453188"/>
            <a:ext cx="2133600" cy="215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E00034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uk-UA"/>
              <a:t>/</a:t>
            </a:r>
            <a:fld id="{7492666C-7931-4D27-B076-7011DCAEE545}" type="slidenum">
              <a:rPr lang="ru-RU" altLang="uk-UA"/>
              <a:pPr>
                <a:defRPr/>
              </a:pPr>
              <a:t>‹#›</a:t>
            </a:fld>
            <a:r>
              <a:rPr lang="en-US" altLang="uk-UA"/>
              <a:t>/</a:t>
            </a:r>
            <a:endParaRPr lang="ru-RU" altLang="uk-UA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569075" y="6481763"/>
            <a:ext cx="1773238" cy="287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uk-UA" sz="1000" b="0" smtClean="0">
                <a:solidFill>
                  <a:srgbClr val="5E6A71"/>
                </a:solidFill>
                <a:latin typeface="Verdana" panose="020B0604030504040204" pitchFamily="34" charset="0"/>
              </a:rPr>
              <a:t>www.advanter.ua </a:t>
            </a:r>
            <a:endParaRPr lang="ru-RU" altLang="uk-UA" sz="1000" b="0" smtClean="0">
              <a:solidFill>
                <a:srgbClr val="5E6A71"/>
              </a:solidFill>
              <a:latin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88900" indent="-88900" algn="l" rtl="0" eaLnBrk="0" fontAlgn="base" hangingPunct="0">
        <a:spcBef>
          <a:spcPct val="50000"/>
        </a:spcBef>
        <a:spcAft>
          <a:spcPct val="0"/>
        </a:spcAft>
        <a:buFont typeface="Verdana" pitchFamily="34" charset="0"/>
        <a:buChar char=" "/>
        <a:defRPr sz="3200">
          <a:solidFill>
            <a:schemeClr val="folHlink"/>
          </a:solidFill>
          <a:latin typeface="+mn-lt"/>
          <a:ea typeface="+mn-ea"/>
          <a:cs typeface="+mn-cs"/>
        </a:defRPr>
      </a:lvl1pPr>
      <a:lvl2pPr marL="628650" indent="-176213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4"/>
        </a:buBlip>
        <a:defRPr sz="1400">
          <a:solidFill>
            <a:schemeClr val="folHlink"/>
          </a:solidFill>
          <a:latin typeface="+mn-lt"/>
          <a:cs typeface="+mn-cs"/>
        </a:defRPr>
      </a:lvl2pPr>
      <a:lvl3pPr marL="1168400" indent="-1603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folHlink"/>
          </a:solidFill>
          <a:latin typeface="+mn-lt"/>
          <a:cs typeface="+mn-cs"/>
        </a:defRPr>
      </a:lvl3pPr>
      <a:lvl4pPr marL="16446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folHlink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folHlink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folHlink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folHlink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folHlink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folHlink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1125538"/>
            <a:ext cx="84407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453188"/>
            <a:ext cx="2133600" cy="4048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E73137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AEA1D8-B567-4ED9-B1FC-84ED5FD75AC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07950" cy="2420938"/>
          </a:xfrm>
          <a:prstGeom prst="rect">
            <a:avLst/>
          </a:prstGeom>
          <a:solidFill>
            <a:srgbClr val="E73137"/>
          </a:solidFill>
          <a:ln w="9525">
            <a:solidFill>
              <a:srgbClr val="E7313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uk-UA"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66725" y="6491288"/>
            <a:ext cx="17287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uk-UA" sz="1200">
                <a:solidFill>
                  <a:srgbClr val="7E7E7E"/>
                </a:solidFill>
                <a:latin typeface="Verdana" pitchFamily="34" charset="0"/>
                <a:cs typeface="Arial" pitchFamily="34" charset="0"/>
              </a:rPr>
              <a:t>advanter.ua</a:t>
            </a:r>
            <a:endParaRPr lang="ru-RU" altLang="uk-UA" sz="1200">
              <a:solidFill>
                <a:srgbClr val="7E7E7E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E7313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E73137"/>
          </a:solidFill>
          <a:latin typeface="Verdana" panose="020B0604030504040204" pitchFamily="34" charset="0"/>
        </a:defRPr>
      </a:lvl9pPr>
    </p:titleStyle>
    <p:bodyStyle>
      <a:lvl1pPr marL="180975" indent="-180975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5738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1270B6"/>
          </a:solidFill>
          <a:latin typeface="+mn-lt"/>
          <a:ea typeface="+mn-ea"/>
          <a:cs typeface="+mn-cs"/>
        </a:defRPr>
      </a:lvl3pPr>
      <a:lvl4pPr marL="1347788" indent="238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o"/>
        <a:defRPr sz="1400" kern="1200">
          <a:solidFill>
            <a:srgbClr val="2FAC66"/>
          </a:solidFill>
          <a:latin typeface="+mn-lt"/>
          <a:ea typeface="+mn-ea"/>
          <a:cs typeface="+mn-cs"/>
        </a:defRPr>
      </a:lvl4pPr>
      <a:lvl5pPr marL="1790700" indent="381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1200" kern="1200">
          <a:solidFill>
            <a:srgbClr val="C10A2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google.com.ua/url?sa=i&amp;rct=j&amp;q=&amp;esrc=s&amp;source=imgres&amp;cd=&amp;cad=rja&amp;uact=8&amp;ved=0ahUKEwjbpa3k4vHRAhUkJJoKHR4lBccQjRwIBw&amp;url=http://decentralization.gov.ua/news/item/id/2972&amp;psig=AFQjCNFUZcuH-iFwIT5KOJmtZ1HuC9m09Q&amp;ust=1486137239539326" TargetMode="Externa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jpeg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hance.net/gallery/51790685/Breadberry-Bread-from-far-far-away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behance.net/gallery/52299793/Panera-Bread-Land-of-Clean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prohotelia.com.ua/wp-content/uploads/2017/01/3D-Makers.jpg" TargetMode="External"/><Relationship Id="rId1" Type="http://schemas.openxmlformats.org/officeDocument/2006/relationships/slideLayout" Target="../slideLayouts/slideLayout7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prohotelia.com.ua/wp-content/uploads/2017/01/vrtravel-hotel.jpg" TargetMode="External"/><Relationship Id="rId2" Type="http://schemas.openxmlformats.org/officeDocument/2006/relationships/hyperlink" Target="http://news.marriott.com/2015/09/marriott-hotels-introduces-the-first-ever-in-room-virtual-reality-travel-experience/" TargetMode="Externa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83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ad@advanter.ua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949CA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205484"/>
            <a:ext cx="7632575" cy="1079500"/>
          </a:xfrm>
        </p:spPr>
        <p:txBody>
          <a:bodyPr/>
          <a:lstStyle/>
          <a:p>
            <a:pPr eaLnBrk="1" hangingPunct="1"/>
            <a:r>
              <a:rPr lang="ru-RU" altLang="uk-UA" sz="2800" dirty="0" smtClean="0">
                <a:solidFill>
                  <a:schemeClr val="bg1"/>
                </a:solidFill>
              </a:rPr>
              <a:t>Будущее маркетинга в оцифрованном мире</a:t>
            </a:r>
            <a:endParaRPr lang="ru-RU" altLang="uk-UA" sz="2800" dirty="0">
              <a:solidFill>
                <a:schemeClr val="bg1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9711" y="3429620"/>
            <a:ext cx="5040213" cy="10795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ru-RU" altLang="uk-UA" sz="1800" dirty="0" smtClean="0">
                <a:solidFill>
                  <a:schemeClr val="bg1"/>
                </a:solidFill>
              </a:rPr>
              <a:t>Андрей </a:t>
            </a:r>
            <a:r>
              <a:rPr lang="ru-RU" altLang="uk-UA" sz="1800" dirty="0" err="1" smtClean="0">
                <a:solidFill>
                  <a:schemeClr val="bg1"/>
                </a:solidFill>
              </a:rPr>
              <a:t>Длигач</a:t>
            </a:r>
            <a:endParaRPr lang="ru-RU" altLang="uk-UA" sz="1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uk-UA" sz="1800" dirty="0" smtClean="0">
              <a:solidFill>
                <a:schemeClr val="bg1"/>
              </a:solidFill>
            </a:endParaRP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1331913" y="981075"/>
            <a:ext cx="3035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12" tIns="65007" rIns="130012" bIns="65007"/>
          <a:lstStyle>
            <a:lvl1pPr defTabSz="13001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3001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001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001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001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uk-UA" sz="1400" dirty="0" smtClean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2</a:t>
            </a:r>
            <a:r>
              <a:rPr lang="ru-RU" altLang="uk-UA" sz="1400" dirty="0" smtClean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5</a:t>
            </a:r>
            <a:r>
              <a:rPr lang="en-US" altLang="uk-UA" sz="1400" dirty="0" smtClean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/</a:t>
            </a:r>
            <a:r>
              <a:rPr lang="uk-UA" altLang="uk-UA" sz="1400" dirty="0" smtClean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05</a:t>
            </a:r>
            <a:r>
              <a:rPr lang="en-US" altLang="uk-UA" sz="1400" dirty="0" smtClean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/201</a:t>
            </a:r>
            <a:r>
              <a:rPr lang="uk-UA" altLang="uk-UA" sz="1400" dirty="0" smtClean="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7</a:t>
            </a:r>
            <a:endParaRPr lang="en-US" altLang="uk-UA" sz="1400" dirty="0">
              <a:solidFill>
                <a:schemeClr val="bg1"/>
              </a:solidFill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8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18" name="Picture 2" descr="C:\DOCs\Conferences\2017\iForum\2\IMG_42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987" name="Picture 2" descr="http://xn--80adajdlkvoffvzof7j8bh.xn--p1ai/wp-content/uploads/2015/07/Skyline-Pano-695x296.jpg?5df0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314450"/>
            <a:ext cx="9142412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wonderfulnature.ru/photo/New_Zealand/N_Z_1.jpg"/>
          <p:cNvPicPr>
            <a:picLocks noChangeAspect="1" noChangeArrowheads="1"/>
          </p:cNvPicPr>
          <p:nvPr/>
        </p:nvPicPr>
        <p:blipFill>
          <a:blip r:embed="rId2"/>
          <a:srcRect t="3442"/>
          <a:stretch>
            <a:fillRect/>
          </a:stretch>
        </p:blipFill>
        <p:spPr bwMode="auto">
          <a:xfrm>
            <a:off x="0" y="528638"/>
            <a:ext cx="914400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IBM</a:t>
            </a:r>
          </a:p>
        </p:txBody>
      </p:sp>
      <p:sp>
        <p:nvSpPr>
          <p:cNvPr id="757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tx1"/>
                </a:solidFill>
              </a:rPr>
              <a:t>Слова станут показателем психического здоровья</a:t>
            </a:r>
          </a:p>
          <a:p>
            <a:r>
              <a:rPr lang="ru-RU" sz="2400" smtClean="0">
                <a:solidFill>
                  <a:schemeClr val="tx1"/>
                </a:solidFill>
              </a:rPr>
              <a:t>Супергеройское зрение (ИИ</a:t>
            </a:r>
            <a:r>
              <a:rPr lang="en-US" sz="2400" smtClean="0">
                <a:solidFill>
                  <a:schemeClr val="tx1"/>
                </a:solidFill>
              </a:rPr>
              <a:t>). SCiO – </a:t>
            </a:r>
            <a:r>
              <a:rPr lang="ru-RU" sz="2400" smtClean="0">
                <a:solidFill>
                  <a:schemeClr val="tx1"/>
                </a:solidFill>
              </a:rPr>
              <a:t>только начало</a:t>
            </a:r>
          </a:p>
          <a:p>
            <a:r>
              <a:rPr lang="ru-RU" sz="2400" smtClean="0">
                <a:solidFill>
                  <a:schemeClr val="tx1"/>
                </a:solidFill>
              </a:rPr>
              <a:t>Макроскопия — способность видеть смысл в огромном объеме данных. 6 млрд приборов в Интернете. +30% в год</a:t>
            </a:r>
          </a:p>
          <a:p>
            <a:r>
              <a:rPr lang="ru-RU" sz="2400" smtClean="0">
                <a:solidFill>
                  <a:schemeClr val="tx1"/>
                </a:solidFill>
              </a:rPr>
              <a:t>Лаборатории на чипах</a:t>
            </a:r>
          </a:p>
          <a:p>
            <a:r>
              <a:rPr lang="ru-RU" sz="2400" smtClean="0">
                <a:solidFill>
                  <a:schemeClr val="tx1"/>
                </a:solidFill>
              </a:rPr>
              <a:t>Умные сенсоры возьмут под контроль окружающую среду</a:t>
            </a:r>
          </a:p>
          <a:p>
            <a:endParaRPr lang="en-US" sz="2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280988"/>
            <a:ext cx="8672513" cy="629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280988"/>
            <a:ext cx="8672513" cy="629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280988"/>
            <a:ext cx="8672513" cy="629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280988"/>
            <a:ext cx="8672513" cy="629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280988"/>
            <a:ext cx="8672513" cy="629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3" y="1303338"/>
            <a:ext cx="7705725" cy="1891275"/>
          </a:xfrm>
        </p:spPr>
        <p:txBody>
          <a:bodyPr anchor="ctr"/>
          <a:lstStyle/>
          <a:p>
            <a:pPr algn="ctr"/>
            <a:r>
              <a:rPr lang="en-US" sz="6000" b="1" dirty="0" smtClean="0"/>
              <a:t>140</a:t>
            </a:r>
            <a:endParaRPr lang="ru-RU" b="1" dirty="0" smtClean="0"/>
          </a:p>
          <a:p>
            <a:pPr algn="ctr"/>
            <a:r>
              <a:rPr lang="ru-RU" dirty="0" smtClean="0"/>
              <a:t>кг хлеба / человека в год</a:t>
            </a:r>
            <a:endParaRPr lang="en-US" dirty="0"/>
          </a:p>
        </p:txBody>
      </p:sp>
      <p:pic>
        <p:nvPicPr>
          <p:cNvPr id="82946" name="Picture 2" descr="http://hyser.com.ua/wp-content/uploads/2017/02/hleb-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149279"/>
            <a:ext cx="9144000" cy="37087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05725" cy="708025"/>
          </a:xfrm>
        </p:spPr>
        <p:txBody>
          <a:bodyPr/>
          <a:lstStyle/>
          <a:p>
            <a:r>
              <a:rPr lang="en-US" altLang="en-US" smtClean="0"/>
              <a:t>Андрей Длигач</a:t>
            </a:r>
            <a:br>
              <a:rPr lang="en-US" altLang="en-US" smtClean="0"/>
            </a:br>
            <a:r>
              <a:rPr lang="ru-RU" altLang="en-US" sz="1600" b="0" smtClean="0"/>
              <a:t>доктор </a:t>
            </a:r>
            <a:r>
              <a:rPr lang="en-US" altLang="en-US" sz="1600" b="0" smtClean="0"/>
              <a:t>экономических наук</a:t>
            </a: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en-US" sz="2400" dirty="0" smtClean="0"/>
              <a:t>Генеральный директор группы компаний </a:t>
            </a:r>
            <a:r>
              <a:rPr lang="ru-RU" altLang="en-US" sz="2400" b="1" dirty="0" err="1" smtClean="0"/>
              <a:t>Advanter</a:t>
            </a:r>
            <a:r>
              <a:rPr lang="ru-RU" altLang="en-US" sz="2400" b="1" dirty="0" smtClean="0"/>
              <a:t> </a:t>
            </a:r>
            <a:r>
              <a:rPr lang="ru-RU" altLang="en-US" sz="2400" b="1" dirty="0" err="1" smtClean="0"/>
              <a:t>Group</a:t>
            </a:r>
            <a:endParaRPr lang="ru-RU" altLang="en-US" sz="2400" b="1" dirty="0" smtClean="0"/>
          </a:p>
          <a:p>
            <a:pPr lvl="1"/>
            <a:r>
              <a:rPr lang="en-US" altLang="en-US" sz="1800" dirty="0" smtClean="0"/>
              <a:t> Headshot brand development</a:t>
            </a:r>
          </a:p>
          <a:p>
            <a:pPr lvl="1"/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Advanter.Digital</a:t>
            </a:r>
            <a:endParaRPr lang="en-US" altLang="en-US" sz="1800" dirty="0" smtClean="0"/>
          </a:p>
          <a:p>
            <a:pPr lvl="1"/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Luniter</a:t>
            </a:r>
            <a:r>
              <a:rPr lang="en-US" altLang="en-US" sz="1800" dirty="0" smtClean="0"/>
              <a:t> troubleshooting</a:t>
            </a:r>
            <a:endParaRPr lang="ru-RU" altLang="en-US" sz="1800" dirty="0" smtClean="0"/>
          </a:p>
          <a:p>
            <a:endParaRPr lang="ru-RU" altLang="en-US" sz="2400" b="1" dirty="0" smtClean="0"/>
          </a:p>
          <a:p>
            <a:pPr lvl="1"/>
            <a:r>
              <a:rPr lang="ru-RU" altLang="en-US" sz="2000" dirty="0" smtClean="0"/>
              <a:t> Футуролог, стратег, </a:t>
            </a:r>
            <a:r>
              <a:rPr lang="ru-RU" altLang="en-US" sz="2000" dirty="0" err="1" smtClean="0"/>
              <a:t>маркетолог</a:t>
            </a:r>
            <a:r>
              <a:rPr lang="ru-RU" altLang="en-US" sz="2000" dirty="0" smtClean="0"/>
              <a:t>, </a:t>
            </a:r>
            <a:r>
              <a:rPr lang="ru-RU" altLang="en-US" sz="2000" dirty="0" err="1" smtClean="0"/>
              <a:t>траблшутер</a:t>
            </a:r>
            <a:endParaRPr lang="ru-RU" altLang="en-US" sz="2000" dirty="0" smtClean="0"/>
          </a:p>
          <a:p>
            <a:pPr lvl="1"/>
            <a:endParaRPr lang="ru-RU" altLang="en-US" sz="2000" dirty="0" smtClean="0"/>
          </a:p>
          <a:p>
            <a:pPr lvl="1"/>
            <a:r>
              <a:rPr lang="ru-RU" altLang="en-US" sz="2000" dirty="0" smtClean="0"/>
              <a:t> Создатель движений, брендов и бизнесов</a:t>
            </a:r>
          </a:p>
          <a:p>
            <a:pPr lvl="1"/>
            <a:endParaRPr lang="ru-RU" altLang="en-US" sz="2000" dirty="0" smtClean="0"/>
          </a:p>
          <a:p>
            <a:pPr lvl="1"/>
            <a:r>
              <a:rPr lang="ru-RU" altLang="en-US" sz="2000" dirty="0" smtClean="0"/>
              <a:t> ТВ- и </a:t>
            </a:r>
            <a:r>
              <a:rPr lang="ru-RU" altLang="en-US" sz="2000" dirty="0" err="1" smtClean="0"/>
              <a:t>радиоведущий</a:t>
            </a:r>
            <a:r>
              <a:rPr lang="ru-RU" altLang="en-US" sz="2000" dirty="0" smtClean="0"/>
              <a:t>, актер</a:t>
            </a:r>
            <a:endParaRPr lang="ru-RU" altLang="en-US" dirty="0" smtClean="0"/>
          </a:p>
          <a:p>
            <a:endParaRPr lang="ru-RU" altLang="en-US" dirty="0" smtClean="0"/>
          </a:p>
        </p:txBody>
      </p:sp>
      <p:pic>
        <p:nvPicPr>
          <p:cNvPr id="26629" name="Изображение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9528" y="5742623"/>
            <a:ext cx="78581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 descr="log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6163" y="5742623"/>
            <a:ext cx="14224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 descr="image5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9328" y="5742623"/>
            <a:ext cx="639762" cy="63976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6632" name="Picture 11" descr="C:\Docs\Luniter\Luniter-logo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9428" y="5742623"/>
            <a:ext cx="12827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 descr="C:\DOCs\Advanter.digital\logo (1) 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0080" y="5750561"/>
            <a:ext cx="3202956" cy="6095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Сравним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3" y="1303338"/>
            <a:ext cx="7705725" cy="1891275"/>
          </a:xfrm>
        </p:spPr>
        <p:txBody>
          <a:bodyPr anchor="ctr"/>
          <a:lstStyle/>
          <a:p>
            <a:pPr algn="ctr"/>
            <a:r>
              <a:rPr lang="ru-RU" sz="6000" b="1" dirty="0" smtClean="0"/>
              <a:t>45 </a:t>
            </a:r>
            <a:r>
              <a:rPr lang="ru-RU" sz="6000" b="1" dirty="0" smtClean="0">
                <a:solidFill>
                  <a:srgbClr val="FF0000"/>
                </a:solidFill>
                <a:sym typeface="Wingdings"/>
              </a:rPr>
              <a:t></a:t>
            </a:r>
            <a:endParaRPr lang="ru-RU" sz="6000" b="1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/>
              <a:t>л пива / человека в год</a:t>
            </a:r>
          </a:p>
        </p:txBody>
      </p:sp>
      <p:pic>
        <p:nvPicPr>
          <p:cNvPr id="125954" name="Picture 2" descr="https://image.tsn.ua/media/images4/1340x530/Jun2015/38479419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237722"/>
            <a:ext cx="9153153" cy="3620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Сравним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3" y="1303338"/>
            <a:ext cx="7705725" cy="1891275"/>
          </a:xfrm>
        </p:spPr>
        <p:txBody>
          <a:bodyPr anchor="ctr"/>
          <a:lstStyle/>
          <a:p>
            <a:pPr algn="ctr"/>
            <a:r>
              <a:rPr lang="ru-RU" sz="6000" b="1" dirty="0" smtClean="0"/>
              <a:t>43 </a:t>
            </a:r>
            <a:r>
              <a:rPr lang="ru-RU" sz="6000" b="1" dirty="0" smtClean="0">
                <a:solidFill>
                  <a:srgbClr val="FF0000"/>
                </a:solidFill>
                <a:sym typeface="Wingdings"/>
              </a:rPr>
              <a:t></a:t>
            </a:r>
            <a:endParaRPr lang="ru-RU" sz="6000" b="1" dirty="0" smtClean="0"/>
          </a:p>
          <a:p>
            <a:pPr algn="ctr"/>
            <a:r>
              <a:rPr lang="ru-RU" dirty="0" smtClean="0"/>
              <a:t>кг мяса / человека в год</a:t>
            </a:r>
          </a:p>
        </p:txBody>
      </p:sp>
      <p:pic>
        <p:nvPicPr>
          <p:cNvPr id="124930" name="Picture 2" descr="http://hyser.com.ua/wp-content/uploads/2017/04/maxresdefault-1-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159889"/>
            <a:ext cx="9144000" cy="3698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11506" y="1828800"/>
            <a:ext cx="6113929" cy="427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052" y="1045733"/>
            <a:ext cx="1617980" cy="126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15 Most Creative Print Ads Of The Year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s-ES" dirty="0" smtClean="0">
                <a:solidFill>
                  <a:srgbClr val="C00000"/>
                </a:solidFill>
              </a:rPr>
              <a:t>A</a:t>
            </a:r>
            <a:r>
              <a:rPr lang="en-US" dirty="0" smtClean="0">
                <a:solidFill>
                  <a:srgbClr val="C00000"/>
                </a:solidFill>
              </a:rPr>
              <a:t>ward the Cannes Ad Festival, 2013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36" y="810577"/>
            <a:ext cx="8434663" cy="59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8963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Экспортный потенциал украинских производителей</a:t>
            </a:r>
            <a:endParaRPr lang="en-US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05498" y="628015"/>
            <a:ext cx="7551737" cy="60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Чек-лист стратегии на 2020+</a:t>
            </a:r>
            <a:endParaRPr lang="en-US" dirty="0"/>
          </a:p>
        </p:txBody>
      </p:sp>
      <p:sp>
        <p:nvSpPr>
          <p:cNvPr id="33795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01838"/>
          </a:xfrm>
        </p:spPr>
        <p:txBody>
          <a:bodyPr/>
          <a:lstStyle/>
          <a:p>
            <a:r>
              <a:rPr lang="ru-RU" dirty="0" smtClean="0"/>
              <a:t>Есть ли понимание – </a:t>
            </a:r>
            <a:r>
              <a:rPr lang="ru-RU" b="1" dirty="0" smtClean="0"/>
              <a:t>почему </a:t>
            </a:r>
            <a:r>
              <a:rPr lang="ru-RU" dirty="0" smtClean="0"/>
              <a:t>сейчас </a:t>
            </a:r>
            <a:r>
              <a:rPr lang="ru-RU" b="1" dirty="0" smtClean="0"/>
              <a:t>покупают </a:t>
            </a:r>
            <a:r>
              <a:rPr lang="ru-RU" dirty="0" smtClean="0"/>
              <a:t>именно </a:t>
            </a:r>
            <a:r>
              <a:rPr lang="ru-RU" b="1" dirty="0" smtClean="0"/>
              <a:t>у вас</a:t>
            </a:r>
            <a:r>
              <a:rPr lang="ru-RU" dirty="0" smtClean="0"/>
              <a:t>?</a:t>
            </a:r>
          </a:p>
          <a:p>
            <a:r>
              <a:rPr lang="ru-RU" dirty="0" smtClean="0"/>
              <a:t>Достаточно ли у вас знаний о клиенте? О каждом конкретном</a:t>
            </a:r>
            <a:endParaRPr lang="en-US" dirty="0" smtClean="0"/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0" y="497109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</a:t>
            </a:r>
            <a:r>
              <a:rPr lang="ru-RU" sz="2800">
                <a:sym typeface="Wingdings" pitchFamily="2" charset="2"/>
              </a:rPr>
              <a:t> Да					</a:t>
            </a:r>
            <a:r>
              <a:rPr lang="en-US" sz="2800">
                <a:sym typeface="Wingdings" pitchFamily="2" charset="2"/>
              </a:rPr>
              <a:t> </a:t>
            </a:r>
            <a:r>
              <a:rPr lang="ru-RU" sz="2800">
                <a:sym typeface="Wingdings" pitchFamily="2" charset="2"/>
              </a:rPr>
              <a:t> Нет</a:t>
            </a:r>
            <a:endParaRPr lang="en-US" sz="2800"/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0" y="9032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1.</a:t>
            </a:r>
            <a:endParaRPr 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02441"/>
            <a:ext cx="8229600" cy="417512"/>
          </a:xfrm>
        </p:spPr>
        <p:txBody>
          <a:bodyPr/>
          <a:lstStyle/>
          <a:p>
            <a:r>
              <a:rPr lang="ru-RU" sz="2400" dirty="0" smtClean="0"/>
              <a:t>Внешний вид изделия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/>
              <a:t>Все больше внимания приделяется внешнему виду хлебобулочного изделия. Потребители хотят </a:t>
            </a:r>
            <a:r>
              <a:rPr lang="ru-RU" sz="2000" dirty="0"/>
              <a:t>убедиться, что купили натуральный продукт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647" y="2156665"/>
            <a:ext cx="6376707" cy="385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804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44900"/>
          </a:xfrm>
        </p:spPr>
        <p:txBody>
          <a:bodyPr/>
          <a:lstStyle/>
          <a:p>
            <a:r>
              <a:rPr lang="ru-RU" dirty="0" smtClean="0"/>
              <a:t>В вашей стратегии есть план по </a:t>
            </a:r>
            <a:r>
              <a:rPr lang="ru-RU" b="1" dirty="0" smtClean="0"/>
              <a:t>партнёрству</a:t>
            </a:r>
            <a:r>
              <a:rPr lang="ru-RU" dirty="0" smtClean="0"/>
              <a:t> с </a:t>
            </a:r>
            <a:r>
              <a:rPr lang="en-US" dirty="0" err="1" smtClean="0"/>
              <a:t>facebook</a:t>
            </a:r>
            <a:r>
              <a:rPr lang="en-US" dirty="0" smtClean="0"/>
              <a:t>, </a:t>
            </a:r>
            <a:r>
              <a:rPr lang="en-US" dirty="0" err="1" smtClean="0"/>
              <a:t>google</a:t>
            </a:r>
            <a:r>
              <a:rPr lang="en-US" dirty="0" smtClean="0"/>
              <a:t>, prom.ua (bigl.ua, …), </a:t>
            </a:r>
            <a:r>
              <a:rPr lang="en-US" dirty="0" err="1" smtClean="0"/>
              <a:t>amazon</a:t>
            </a:r>
            <a:r>
              <a:rPr lang="en-US" dirty="0" smtClean="0"/>
              <a:t>, </a:t>
            </a:r>
            <a:r>
              <a:rPr lang="en-US" dirty="0" err="1" smtClean="0"/>
              <a:t>aliexpress</a:t>
            </a:r>
            <a:r>
              <a:rPr lang="en-US" dirty="0" smtClean="0"/>
              <a:t>, </a:t>
            </a:r>
            <a:r>
              <a:rPr lang="ru-RU" dirty="0" smtClean="0"/>
              <a:t>нова </a:t>
            </a:r>
            <a:r>
              <a:rPr lang="ru-RU" dirty="0" err="1" smtClean="0"/>
              <a:t>пошта</a:t>
            </a:r>
            <a:r>
              <a:rPr lang="ru-RU" dirty="0" smtClean="0"/>
              <a:t>, </a:t>
            </a:r>
            <a:r>
              <a:rPr lang="en-US" dirty="0" smtClean="0"/>
              <a:t>rozetka.ua, </a:t>
            </a:r>
            <a:r>
              <a:rPr lang="en-US" dirty="0" err="1" smtClean="0"/>
              <a:t>prozorro</a:t>
            </a:r>
            <a:r>
              <a:rPr lang="en-US" dirty="0" smtClean="0"/>
              <a:t>, </a:t>
            </a:r>
            <a:r>
              <a:rPr lang="en-US" dirty="0" err="1" smtClean="0"/>
              <a:t>igov</a:t>
            </a:r>
            <a:r>
              <a:rPr lang="en-US" dirty="0" smtClean="0"/>
              <a:t>, </a:t>
            </a:r>
            <a:r>
              <a:rPr lang="en-US" dirty="0" err="1" smtClean="0"/>
              <a:t>uber</a:t>
            </a:r>
            <a:r>
              <a:rPr lang="en-US" dirty="0" smtClean="0"/>
              <a:t>, </a:t>
            </a:r>
            <a:r>
              <a:rPr lang="en-US" dirty="0" err="1" smtClean="0"/>
              <a:t>tesla</a:t>
            </a:r>
            <a:r>
              <a:rPr lang="en-US" dirty="0" smtClean="0"/>
              <a:t>, delo.ua, made in </a:t>
            </a:r>
            <a:r>
              <a:rPr lang="en-US" dirty="0" err="1" smtClean="0"/>
              <a:t>ukraine</a:t>
            </a:r>
            <a:r>
              <a:rPr lang="en-US" dirty="0" smtClean="0"/>
              <a:t>, </a:t>
            </a:r>
            <a:r>
              <a:rPr lang="uk-UA" dirty="0" smtClean="0"/>
              <a:t>…</a:t>
            </a:r>
            <a:r>
              <a:rPr lang="ru-RU" dirty="0" smtClean="0"/>
              <a:t>?</a:t>
            </a:r>
            <a:endParaRPr lang="en-US" dirty="0" smtClean="0"/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0" y="53784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</a:t>
            </a:r>
            <a:r>
              <a:rPr lang="ru-RU" sz="2800">
                <a:sym typeface="Wingdings" pitchFamily="2" charset="2"/>
              </a:rPr>
              <a:t> Да					</a:t>
            </a:r>
            <a:r>
              <a:rPr lang="en-US" sz="2800">
                <a:sym typeface="Wingdings" pitchFamily="2" charset="2"/>
              </a:rPr>
              <a:t> </a:t>
            </a:r>
            <a:r>
              <a:rPr lang="ru-RU" sz="2800">
                <a:sym typeface="Wingdings" pitchFamily="2" charset="2"/>
              </a:rPr>
              <a:t> Нет</a:t>
            </a:r>
            <a:endParaRPr lang="en-US" sz="2800"/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0" y="9032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2.</a:t>
            </a:r>
            <a:endParaRPr 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r>
              <a:rPr lang="ru-RU" dirty="0" smtClean="0"/>
              <a:t>В стратегии определено, что будет </a:t>
            </a:r>
            <a:r>
              <a:rPr lang="ru-RU" b="1" dirty="0" smtClean="0"/>
              <a:t>источником </a:t>
            </a:r>
            <a:r>
              <a:rPr lang="ru-RU" dirty="0" smtClean="0"/>
              <a:t>вашего</a:t>
            </a:r>
            <a:r>
              <a:rPr lang="ru-RU" b="1" dirty="0" smtClean="0"/>
              <a:t> заработка </a:t>
            </a:r>
            <a:r>
              <a:rPr lang="ru-RU" dirty="0" smtClean="0"/>
              <a:t>в январе 2018 года (</a:t>
            </a:r>
            <a:r>
              <a:rPr lang="en-US" dirty="0" smtClean="0"/>
              <a:t>i.e. </a:t>
            </a:r>
            <a:r>
              <a:rPr lang="ru-RU" dirty="0" smtClean="0"/>
              <a:t>кто будет вашим клиентом)? В 2019 году? В 2020?</a:t>
            </a:r>
            <a:endParaRPr lang="en-US" dirty="0" smtClean="0"/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0" y="46878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</a:t>
            </a:r>
            <a:r>
              <a:rPr lang="ru-RU" sz="2800">
                <a:sym typeface="Wingdings" pitchFamily="2" charset="2"/>
              </a:rPr>
              <a:t> Да					</a:t>
            </a:r>
            <a:r>
              <a:rPr lang="en-US" sz="2800">
                <a:sym typeface="Wingdings" pitchFamily="2" charset="2"/>
              </a:rPr>
              <a:t> </a:t>
            </a:r>
            <a:r>
              <a:rPr lang="ru-RU" sz="2800">
                <a:sym typeface="Wingdings" pitchFamily="2" charset="2"/>
              </a:rPr>
              <a:t> Нет</a:t>
            </a:r>
            <a:endParaRPr lang="en-US" sz="2800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0" y="9032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3.</a:t>
            </a:r>
            <a:endParaRPr 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Tsenso</a:t>
            </a:r>
            <a:endParaRPr lang="ru-RU" smtClean="0"/>
          </a:p>
        </p:txBody>
      </p:sp>
      <p:sp>
        <p:nvSpPr>
          <p:cNvPr id="81923" name="Объект 2"/>
          <p:cNvSpPr>
            <a:spLocks noGrp="1"/>
          </p:cNvSpPr>
          <p:nvPr>
            <p:ph idx="1"/>
          </p:nvPr>
        </p:nvSpPr>
        <p:spPr>
          <a:xfrm>
            <a:off x="684213" y="1303338"/>
            <a:ext cx="5777547" cy="4573587"/>
          </a:xfrm>
        </p:spPr>
        <p:txBody>
          <a:bodyPr/>
          <a:lstStyle/>
          <a:p>
            <a:r>
              <a:rPr lang="ru-RU" sz="2400" dirty="0" smtClean="0"/>
              <a:t>Автоматизированное, облако которое отслеживает и собирает информацию об условиях хранения продукта от фермы до вилки.</a:t>
            </a:r>
          </a:p>
          <a:p>
            <a:r>
              <a:rPr lang="ru-RU" sz="2400" dirty="0" smtClean="0"/>
              <a:t>На основе собранной информации рассчитывается "</a:t>
            </a:r>
            <a:r>
              <a:rPr lang="ru-RU" sz="2400" dirty="0" err="1" smtClean="0"/>
              <a:t>Fresh</a:t>
            </a:r>
            <a:r>
              <a:rPr lang="ru-RU" sz="2400" dirty="0" smtClean="0"/>
              <a:t> </a:t>
            </a:r>
            <a:r>
              <a:rPr lang="ru-RU" sz="2400" dirty="0" err="1" smtClean="0"/>
              <a:t>Index</a:t>
            </a:r>
            <a:r>
              <a:rPr lang="ru-RU" sz="2400" dirty="0" smtClean="0"/>
              <a:t>", индикатор срока годности в режиме реального времени. </a:t>
            </a:r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39750" y="6453188"/>
            <a:ext cx="2133600" cy="215900"/>
          </a:xfrm>
        </p:spPr>
        <p:txBody>
          <a:bodyPr/>
          <a:lstStyle/>
          <a:p>
            <a:fld id="{197671D2-6742-4E32-9EA3-43686CAB7AA2}" type="slidenum">
              <a:rPr lang="ru-RU" altLang="uk-UA" smtClean="0"/>
              <a:pPr/>
              <a:t>3</a:t>
            </a:fld>
            <a:endParaRPr lang="ru-RU" altLang="uk-UA" smtClean="0"/>
          </a:p>
        </p:txBody>
      </p:sp>
      <p:pic>
        <p:nvPicPr>
          <p:cNvPr id="8192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409575"/>
            <a:ext cx="2143125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275013"/>
            <a:ext cx="20669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63713" y="6532563"/>
            <a:ext cx="1636712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dirty="0">
                <a:latin typeface="+mn-lt"/>
              </a:rPr>
              <a:t>http://tsenso.com/en/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r>
              <a:rPr lang="ru-RU" b="1" dirty="0" smtClean="0"/>
              <a:t>Почему </a:t>
            </a:r>
            <a:r>
              <a:rPr lang="ru-RU" dirty="0" smtClean="0"/>
              <a:t>именно у вас они </a:t>
            </a:r>
            <a:r>
              <a:rPr lang="ru-RU" b="1" dirty="0" smtClean="0"/>
              <a:t>будут покупать</a:t>
            </a:r>
            <a:r>
              <a:rPr lang="ru-RU" dirty="0" smtClean="0"/>
              <a:t>?</a:t>
            </a:r>
          </a:p>
        </p:txBody>
      </p:sp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0" y="46878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</a:t>
            </a:r>
            <a:r>
              <a:rPr lang="ru-RU" sz="2800">
                <a:sym typeface="Wingdings" pitchFamily="2" charset="2"/>
              </a:rPr>
              <a:t> Знаем					</a:t>
            </a:r>
            <a:r>
              <a:rPr lang="en-US" sz="2800">
                <a:sym typeface="Wingdings" pitchFamily="2" charset="2"/>
              </a:rPr>
              <a:t> </a:t>
            </a:r>
            <a:r>
              <a:rPr lang="ru-RU" sz="2800">
                <a:sym typeface="Wingdings" pitchFamily="2" charset="2"/>
              </a:rPr>
              <a:t> Не знаем</a:t>
            </a:r>
            <a:endParaRPr lang="en-US" sz="2800"/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0" y="9032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4.</a:t>
            </a:r>
            <a:endParaRPr 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0" name="Picture 2" descr="C:\DOCs\Conferences\2017\iForum\2\IMG_1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445" y="10318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1618" name="Picture 2" descr="C:\DOCs\Conferences\2017\iForum\2\IMG_1961.JPG"/>
          <p:cNvPicPr>
            <a:picLocks noChangeAspect="1" noChangeArrowheads="1"/>
          </p:cNvPicPr>
          <p:nvPr/>
        </p:nvPicPr>
        <p:blipFill>
          <a:blip r:embed="rId2" cstate="print"/>
          <a:srcRect l="5505" t="25875" b="12792"/>
          <a:stretch>
            <a:fillRect/>
          </a:stretch>
        </p:blipFill>
        <p:spPr bwMode="auto">
          <a:xfrm rot="5400000">
            <a:off x="1580040" y="1925160"/>
            <a:ext cx="5760403" cy="2804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r>
              <a:rPr lang="ru-RU" dirty="0" smtClean="0"/>
              <a:t>В вашей стратегии определено формирование/развитие </a:t>
            </a:r>
            <a:r>
              <a:rPr lang="ru-RU" b="1" dirty="0" smtClean="0"/>
              <a:t>системы доверия </a:t>
            </a:r>
            <a:r>
              <a:rPr lang="ru-RU" dirty="0" smtClean="0"/>
              <a:t>к вам?</a:t>
            </a:r>
          </a:p>
          <a:p>
            <a:r>
              <a:rPr lang="ru-RU" dirty="0" smtClean="0"/>
              <a:t>Репутация измеряема и управляема?</a:t>
            </a:r>
            <a:endParaRPr lang="en-US" dirty="0" smtClean="0"/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0" y="46878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</a:t>
            </a:r>
            <a:r>
              <a:rPr lang="ru-RU" sz="2800">
                <a:sym typeface="Wingdings" pitchFamily="2" charset="2"/>
              </a:rPr>
              <a:t> Да					</a:t>
            </a:r>
            <a:r>
              <a:rPr lang="en-US" sz="2800">
                <a:sym typeface="Wingdings" pitchFamily="2" charset="2"/>
              </a:rPr>
              <a:t> </a:t>
            </a:r>
            <a:r>
              <a:rPr lang="ru-RU" sz="2800">
                <a:sym typeface="Wingdings" pitchFamily="2" charset="2"/>
              </a:rPr>
              <a:t> Нет</a:t>
            </a:r>
            <a:endParaRPr lang="en-US" sz="2800"/>
          </a:p>
        </p:txBody>
      </p:sp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0" y="9032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5.</a:t>
            </a:r>
            <a:endParaRPr 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Управление рамками отношений</a:t>
            </a:r>
            <a:endParaRPr lang="en-US" smtClean="0"/>
          </a:p>
        </p:txBody>
      </p:sp>
      <p:sp>
        <p:nvSpPr>
          <p:cNvPr id="39939" name="AutoShape 2" descr="Картинки по запросу prom.ua"/>
          <p:cNvSpPr>
            <a:spLocks noChangeAspect="1" noChangeArrowheads="1"/>
          </p:cNvSpPr>
          <p:nvPr/>
        </p:nvSpPr>
        <p:spPr bwMode="auto">
          <a:xfrm>
            <a:off x="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9940" name="Picture 2" descr="http://kabanchik.ua/static/images/logo-medium-rect.png?v=13df0c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444687"/>
            <a:ext cx="1830387" cy="87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https://www.gstatic.com/images/branding/googlelogo/2x/googlelogo_color_284x96d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8328" y="2191385"/>
            <a:ext cx="2917825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http://g-ec2.images-amazon.com/images/G/01/social/api-share/amazon_logo_500500._V323939215_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613" y="4779963"/>
            <a:ext cx="1814512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8" descr="https://upload.wikimedia.org/wikipedia/en/thumb/0/08/Boots.svg/1280px-Boots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670" y="4156075"/>
            <a:ext cx="20431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0" descr="http://epikriz.com.ua/images/product_images/popup_images/33840_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6478" y="3325813"/>
            <a:ext cx="2747962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3368" y="4823778"/>
            <a:ext cx="14033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 descr="C:\DOCs\Conferences\2017\iForum\domri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8813" y="1401445"/>
            <a:ext cx="3009900" cy="91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r>
              <a:rPr lang="ru-RU" dirty="0" smtClean="0"/>
              <a:t>Ваша стратегия базируется на развитии </a:t>
            </a:r>
            <a:r>
              <a:rPr lang="ru-RU" b="1" dirty="0" smtClean="0"/>
              <a:t>компетенций</a:t>
            </a:r>
            <a:r>
              <a:rPr lang="ru-RU" dirty="0" smtClean="0"/>
              <a:t> </a:t>
            </a:r>
            <a:r>
              <a:rPr lang="ru-RU" b="1" dirty="0" smtClean="0"/>
              <a:t>партнеров</a:t>
            </a:r>
            <a:r>
              <a:rPr lang="ru-RU" dirty="0" smtClean="0"/>
              <a:t>/сотрудников?</a:t>
            </a:r>
          </a:p>
          <a:p>
            <a:r>
              <a:rPr lang="ru-RU" dirty="0" smtClean="0"/>
              <a:t>…конкурентов?</a:t>
            </a:r>
          </a:p>
        </p:txBody>
      </p:sp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0" y="46878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</a:t>
            </a:r>
            <a:r>
              <a:rPr lang="ru-RU" sz="2800">
                <a:sym typeface="Wingdings" pitchFamily="2" charset="2"/>
              </a:rPr>
              <a:t> Да					</a:t>
            </a:r>
            <a:r>
              <a:rPr lang="en-US" sz="2800">
                <a:sym typeface="Wingdings" pitchFamily="2" charset="2"/>
              </a:rPr>
              <a:t> </a:t>
            </a:r>
            <a:r>
              <a:rPr lang="ru-RU" sz="2800">
                <a:sym typeface="Wingdings" pitchFamily="2" charset="2"/>
              </a:rPr>
              <a:t> Нет</a:t>
            </a:r>
            <a:endParaRPr lang="en-US" sz="2800"/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0" y="9032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6.</a:t>
            </a:r>
            <a:endParaRPr 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r>
              <a:rPr lang="ru-RU" smtClean="0"/>
              <a:t>Ваша стратегия учитывает </a:t>
            </a:r>
            <a:r>
              <a:rPr lang="ru-RU" b="1" smtClean="0"/>
              <a:t>владение</a:t>
            </a:r>
            <a:r>
              <a:rPr lang="ru-RU" smtClean="0"/>
              <a:t> «</a:t>
            </a:r>
            <a:r>
              <a:rPr lang="ru-RU" b="1" smtClean="0"/>
              <a:t>ключевой точкой</a:t>
            </a:r>
            <a:r>
              <a:rPr lang="ru-RU" smtClean="0"/>
              <a:t>»?</a:t>
            </a:r>
            <a:endParaRPr lang="en-US" smtClean="0"/>
          </a:p>
        </p:txBody>
      </p:sp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0" y="46878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</a:t>
            </a:r>
            <a:r>
              <a:rPr lang="ru-RU" sz="2800">
                <a:sym typeface="Wingdings" pitchFamily="2" charset="2"/>
              </a:rPr>
              <a:t> Да					</a:t>
            </a:r>
            <a:r>
              <a:rPr lang="en-US" sz="2800">
                <a:sym typeface="Wingdings" pitchFamily="2" charset="2"/>
              </a:rPr>
              <a:t> </a:t>
            </a:r>
            <a:r>
              <a:rPr lang="ru-RU" sz="2800">
                <a:sym typeface="Wingdings" pitchFamily="2" charset="2"/>
              </a:rPr>
              <a:t> Нет</a:t>
            </a:r>
            <a:endParaRPr lang="en-US" sz="2800"/>
          </a:p>
        </p:txBody>
      </p:sp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0" y="9032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7.</a:t>
            </a:r>
            <a:endParaRPr 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Владение ключевой точкой</a:t>
            </a:r>
            <a:endParaRPr lang="en-US" smtClean="0"/>
          </a:p>
        </p:txBody>
      </p:sp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582613" y="2187575"/>
            <a:ext cx="2514600" cy="1119188"/>
            <a:chOff x="1600200" y="2233613"/>
            <a:chExt cx="5927725" cy="1998662"/>
          </a:xfrm>
        </p:grpSpPr>
        <p:sp>
          <p:nvSpPr>
            <p:cNvPr id="6" name="Прямоугольник 5"/>
            <p:cNvSpPr/>
            <p:nvPr/>
          </p:nvSpPr>
          <p:spPr bwMode="auto">
            <a:xfrm>
              <a:off x="1600200" y="2233613"/>
              <a:ext cx="5927725" cy="1998662"/>
            </a:xfrm>
            <a:prstGeom prst="rect">
              <a:avLst/>
            </a:prstGeom>
            <a:solidFill>
              <a:srgbClr val="2D2D8A">
                <a:lumMod val="7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b="0" kern="0" dirty="0">
                <a:solidFill>
                  <a:srgbClr val="FFFFFF"/>
                </a:solidFill>
                <a:ea typeface="Arial" charset="0"/>
                <a:cs typeface="Arial" pitchFamily="34" charset="0"/>
              </a:endParaRPr>
            </a:p>
          </p:txBody>
        </p:sp>
        <p:pic>
          <p:nvPicPr>
            <p:cNvPr id="45065" name="Picture 2" descr="Сайт Booking.com з бронювання готелів онлайн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66938" y="2819400"/>
              <a:ext cx="4819650" cy="814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60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9188" y="2187575"/>
            <a:ext cx="205105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AutoShape 2" descr="Картинки по запросу prom.ua"/>
          <p:cNvSpPr>
            <a:spLocks noChangeAspect="1" noChangeArrowheads="1"/>
          </p:cNvSpPr>
          <p:nvPr/>
        </p:nvSpPr>
        <p:spPr bwMode="auto">
          <a:xfrm>
            <a:off x="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5062" name="Picture 4" descr="https://s.dou.ua/img/events/%D0%BB%D0%BE%D0%B3%D0%BE_%D0%BF%D1%80%D0%BE%D0%BC_%D0%B1%D0%B5%D0%B7_%D1%81%D0%BB%D0%BE%D0%B3%D0%B0%D0%BD%D0%B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6013" y="4291013"/>
            <a:ext cx="222885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6" descr="https://pbs.twimg.com/profile_images/2238770045/cargill_logo_twitt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8675" y="3878263"/>
            <a:ext cx="1776413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r>
              <a:rPr lang="ru-RU" dirty="0" smtClean="0"/>
              <a:t>У вас в стратегии запланировано </a:t>
            </a:r>
            <a:r>
              <a:rPr lang="ru-RU" b="1" dirty="0" smtClean="0"/>
              <a:t>управление счастьем </a:t>
            </a:r>
            <a:r>
              <a:rPr lang="ru-RU" dirty="0" smtClean="0"/>
              <a:t>или что-то из Нового Мира?</a:t>
            </a:r>
            <a:endParaRPr lang="en-US" dirty="0" smtClean="0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0" y="46878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</a:t>
            </a:r>
            <a:r>
              <a:rPr lang="ru-RU" sz="2800">
                <a:sym typeface="Wingdings" pitchFamily="2" charset="2"/>
              </a:rPr>
              <a:t> Да					</a:t>
            </a:r>
            <a:r>
              <a:rPr lang="en-US" sz="2800">
                <a:sym typeface="Wingdings" pitchFamily="2" charset="2"/>
              </a:rPr>
              <a:t> </a:t>
            </a:r>
            <a:r>
              <a:rPr lang="ru-RU" sz="2800">
                <a:sym typeface="Wingdings" pitchFamily="2" charset="2"/>
              </a:rPr>
              <a:t> Нет</a:t>
            </a:r>
            <a:endParaRPr lang="en-US" sz="2800"/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0" y="9032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8.</a:t>
            </a:r>
            <a:endParaRPr 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r>
              <a:rPr lang="ru-RU" smtClean="0"/>
              <a:t>Ваша стратегия предполагает проактивное </a:t>
            </a:r>
            <a:r>
              <a:rPr lang="ru-RU" b="1" smtClean="0"/>
              <a:t>управление</a:t>
            </a:r>
            <a:r>
              <a:rPr lang="ru-RU" smtClean="0"/>
              <a:t> вашим </a:t>
            </a:r>
            <a:r>
              <a:rPr lang="ru-RU" b="1" smtClean="0"/>
              <a:t>рынком/нишей</a:t>
            </a:r>
            <a:r>
              <a:rPr lang="ru-RU" smtClean="0"/>
              <a:t>?</a:t>
            </a:r>
            <a:endParaRPr lang="en-US" smtClean="0"/>
          </a:p>
        </p:txBody>
      </p: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0" y="46878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</a:t>
            </a:r>
            <a:r>
              <a:rPr lang="ru-RU" sz="2800">
                <a:sym typeface="Wingdings" pitchFamily="2" charset="2"/>
              </a:rPr>
              <a:t> Да					</a:t>
            </a:r>
            <a:r>
              <a:rPr lang="en-US" sz="2800">
                <a:sym typeface="Wingdings" pitchFamily="2" charset="2"/>
              </a:rPr>
              <a:t> </a:t>
            </a:r>
            <a:r>
              <a:rPr lang="ru-RU" sz="2800">
                <a:sym typeface="Wingdings" pitchFamily="2" charset="2"/>
              </a:rPr>
              <a:t> Нет</a:t>
            </a:r>
            <a:endParaRPr lang="en-US" sz="2800"/>
          </a:p>
        </p:txBody>
      </p:sp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0" y="9032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9.</a:t>
            </a:r>
            <a:endParaRPr 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Показатели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0" y="6572250"/>
            <a:ext cx="457200" cy="247650"/>
          </a:xfrm>
          <a:prstGeom prst="rect">
            <a:avLst/>
          </a:prstGeom>
        </p:spPr>
        <p:txBody>
          <a:bodyPr/>
          <a:lstStyle/>
          <a:p>
            <a:fld id="{424E9219-D87E-4452-9010-6A21C062B1E0}" type="slidenum">
              <a:rPr lang="ru-RU" altLang="uk-UA" smtClean="0"/>
              <a:pPr/>
              <a:t>4</a:t>
            </a:fld>
            <a:endParaRPr lang="ru-RU" alt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31393"/>
            <a:ext cx="8700298" cy="54600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4196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Ниши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Пирожки, пончики: </a:t>
            </a:r>
            <a:r>
              <a:rPr lang="uk-UA" b="1" dirty="0" smtClean="0"/>
              <a:t>в 3 </a:t>
            </a:r>
            <a:r>
              <a:rPr lang="uk-UA" b="1" dirty="0" err="1" smtClean="0"/>
              <a:t>раза</a:t>
            </a:r>
            <a:r>
              <a:rPr lang="uk-UA" b="1" dirty="0" smtClean="0"/>
              <a:t> </a:t>
            </a:r>
            <a:r>
              <a:rPr lang="uk-UA" sz="2400" b="1" dirty="0" smtClean="0">
                <a:solidFill>
                  <a:srgbClr val="00B050"/>
                </a:solidFill>
                <a:sym typeface="Wingdings"/>
              </a:rPr>
              <a:t></a:t>
            </a:r>
            <a:endParaRPr lang="uk-UA" b="1" dirty="0" smtClean="0">
              <a:solidFill>
                <a:srgbClr val="00B050"/>
              </a:solidFill>
            </a:endParaRPr>
          </a:p>
          <a:p>
            <a:endParaRPr lang="ru-RU" dirty="0" smtClean="0"/>
          </a:p>
          <a:p>
            <a:r>
              <a:rPr lang="ru-RU" dirty="0" smtClean="0"/>
              <a:t>Диетический хлеб: </a:t>
            </a:r>
            <a:r>
              <a:rPr lang="ru-RU" b="1" dirty="0" smtClean="0"/>
              <a:t>5% </a:t>
            </a:r>
            <a:r>
              <a:rPr lang="ru-RU" dirty="0" smtClean="0"/>
              <a:t>рынка </a:t>
            </a:r>
            <a:r>
              <a:rPr lang="uk-UA" b="1" dirty="0" smtClean="0">
                <a:solidFill>
                  <a:srgbClr val="00B050"/>
                </a:solidFill>
                <a:sym typeface="Wingdings"/>
              </a:rPr>
              <a:t></a:t>
            </a:r>
          </a:p>
          <a:p>
            <a:endParaRPr lang="uk-UA" b="1" dirty="0" smtClean="0">
              <a:solidFill>
                <a:srgbClr val="00B050"/>
              </a:solidFill>
              <a:sym typeface="Wingdings"/>
            </a:endParaRPr>
          </a:p>
          <a:p>
            <a:r>
              <a:rPr lang="uk-UA" dirty="0" err="1" smtClean="0">
                <a:sym typeface="Wingdings"/>
              </a:rPr>
              <a:t>Хлеб</a:t>
            </a:r>
            <a:r>
              <a:rPr lang="uk-UA" dirty="0" smtClean="0">
                <a:sym typeface="Wingdings"/>
              </a:rPr>
              <a:t> без </a:t>
            </a:r>
            <a:r>
              <a:rPr lang="uk-UA" dirty="0" err="1" smtClean="0">
                <a:sym typeface="Wingdings"/>
              </a:rPr>
              <a:t>глютена</a:t>
            </a:r>
            <a:r>
              <a:rPr lang="uk-UA" dirty="0" smtClean="0">
                <a:sym typeface="Wingdings"/>
              </a:rPr>
              <a:t>: </a:t>
            </a:r>
            <a:r>
              <a:rPr lang="uk-UA" dirty="0" err="1" smtClean="0">
                <a:sym typeface="Wingdings"/>
              </a:rPr>
              <a:t>самое</a:t>
            </a:r>
            <a:r>
              <a:rPr lang="uk-UA" dirty="0" smtClean="0">
                <a:sym typeface="Wingdings"/>
              </a:rPr>
              <a:t> начало в </a:t>
            </a:r>
            <a:r>
              <a:rPr lang="uk-UA" dirty="0" err="1" smtClean="0">
                <a:sym typeface="Wingdings"/>
              </a:rPr>
              <a:t>Украине</a:t>
            </a:r>
            <a:r>
              <a:rPr lang="uk-UA" dirty="0" smtClean="0">
                <a:sym typeface="Wingdings"/>
              </a:rPr>
              <a:t>, 75% </a:t>
            </a:r>
            <a:r>
              <a:rPr lang="uk-UA" dirty="0" err="1" smtClean="0">
                <a:sym typeface="Wingdings"/>
              </a:rPr>
              <a:t>рынка</a:t>
            </a:r>
            <a:r>
              <a:rPr lang="uk-UA" dirty="0" smtClean="0">
                <a:sym typeface="Wingdings"/>
              </a:rPr>
              <a:t> в США</a:t>
            </a:r>
            <a:endParaRPr lang="en-US" dirty="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r>
              <a:rPr lang="ru-RU" smtClean="0"/>
              <a:t>Вас </a:t>
            </a:r>
            <a:r>
              <a:rPr lang="ru-RU" b="1" smtClean="0"/>
              <a:t>вдохновляет</a:t>
            </a:r>
            <a:r>
              <a:rPr lang="ru-RU" smtClean="0"/>
              <a:t> имеющаяся у вас </a:t>
            </a:r>
            <a:r>
              <a:rPr lang="ru-RU" b="1" smtClean="0"/>
              <a:t>стратегия</a:t>
            </a:r>
            <a:r>
              <a:rPr lang="ru-RU" smtClean="0"/>
              <a:t>?</a:t>
            </a:r>
            <a:endParaRPr lang="en-US" smtClean="0"/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0" y="46878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</a:t>
            </a:r>
            <a:r>
              <a:rPr lang="ru-RU" sz="2800">
                <a:sym typeface="Wingdings" pitchFamily="2" charset="2"/>
              </a:rPr>
              <a:t> Да					</a:t>
            </a:r>
            <a:r>
              <a:rPr lang="en-US" sz="2800">
                <a:sym typeface="Wingdings" pitchFamily="2" charset="2"/>
              </a:rPr>
              <a:t> </a:t>
            </a:r>
            <a:r>
              <a:rPr lang="ru-RU" sz="2800">
                <a:sym typeface="Wingdings" pitchFamily="2" charset="2"/>
              </a:rPr>
              <a:t> Нет</a:t>
            </a:r>
            <a:endParaRPr lang="en-US" sz="2800"/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0" y="9032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  <a:sym typeface="Wingdings" pitchFamily="2" charset="2"/>
              </a:rPr>
              <a:t>10</a:t>
            </a:r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.</a:t>
            </a:r>
            <a:endParaRPr 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5425"/>
          </a:xfrm>
        </p:spPr>
        <p:txBody>
          <a:bodyPr/>
          <a:lstStyle/>
          <a:p>
            <a:r>
              <a:rPr lang="ru-RU" smtClean="0"/>
              <a:t>Вы серьёзно отвечали на все эти вопросы?</a:t>
            </a:r>
            <a:endParaRPr lang="en-US" smtClean="0"/>
          </a:p>
        </p:txBody>
      </p:sp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46878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ym typeface="Wingdings" pitchFamily="2" charset="2"/>
              </a:rPr>
              <a:t></a:t>
            </a:r>
            <a:r>
              <a:rPr lang="ru-RU" sz="2800">
                <a:sym typeface="Wingdings" pitchFamily="2" charset="2"/>
              </a:rPr>
              <a:t> Да					</a:t>
            </a:r>
            <a:r>
              <a:rPr lang="en-US" sz="2800">
                <a:sym typeface="Wingdings" pitchFamily="2" charset="2"/>
              </a:rPr>
              <a:t> </a:t>
            </a:r>
            <a:r>
              <a:rPr lang="ru-RU" sz="2800">
                <a:sym typeface="Wingdings" pitchFamily="2" charset="2"/>
              </a:rPr>
              <a:t> Нет</a:t>
            </a:r>
            <a:endParaRPr lang="en-US" sz="2800"/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0" y="9032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1</a:t>
            </a:r>
            <a:r>
              <a:rPr lang="en-US" sz="2800">
                <a:solidFill>
                  <a:schemeClr val="accent2"/>
                </a:solidFill>
                <a:sym typeface="Wingdings" pitchFamily="2" charset="2"/>
              </a:rPr>
              <a:t>1</a:t>
            </a:r>
            <a:r>
              <a:rPr lang="ru-RU" sz="2800">
                <a:solidFill>
                  <a:schemeClr val="accent2"/>
                </a:solidFill>
                <a:sym typeface="Wingdings" pitchFamily="2" charset="2"/>
              </a:rPr>
              <a:t>.</a:t>
            </a:r>
            <a:endParaRPr 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Диаграмма 2"/>
          <p:cNvGraphicFramePr>
            <a:graphicFrameLocks/>
          </p:cNvGraphicFramePr>
          <p:nvPr/>
        </p:nvGraphicFramePr>
        <p:xfrm>
          <a:off x="219075" y="234950"/>
          <a:ext cx="8115300" cy="5346700"/>
        </p:xfrm>
        <a:graphic>
          <a:graphicData uri="http://schemas.openxmlformats.org/presentationml/2006/ole">
            <p:oleObj spid="_x0000_s1026" r:id="rId3" imgW="8114479" imgH="534665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9699" name="Picture 2" descr="C:\DOCs\Polit\2016\Bloggers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619125"/>
            <a:ext cx="802322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2400300" y="2562225"/>
            <a:ext cx="3209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B2G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2400300" y="2562225"/>
            <a:ext cx="3209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B2G</a:t>
            </a:r>
          </a:p>
        </p:txBody>
      </p:sp>
      <p:sp>
        <p:nvSpPr>
          <p:cNvPr id="51204" name="Прямоугольник 3"/>
          <p:cNvSpPr>
            <a:spLocks noChangeArrowheads="1"/>
          </p:cNvSpPr>
          <p:nvPr/>
        </p:nvSpPr>
        <p:spPr bwMode="auto">
          <a:xfrm>
            <a:off x="1504950" y="4638675"/>
            <a:ext cx="6686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100 </a:t>
            </a:r>
            <a:r>
              <a:rPr lang="ru-RU" sz="4000">
                <a:solidFill>
                  <a:schemeClr val="tx2"/>
                </a:solidFill>
              </a:rPr>
              <a:t>млрд грн. </a:t>
            </a:r>
            <a:r>
              <a:rPr lang="ru-RU" sz="4000">
                <a:solidFill>
                  <a:srgbClr val="00B050"/>
                </a:solidFill>
                <a:sym typeface="Wingdings" pitchFamily="2" charset="2"/>
              </a:rPr>
              <a:t></a:t>
            </a:r>
            <a:endParaRPr lang="ru-RU" sz="400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Картинки по запросу prozorro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2900" y="2076450"/>
            <a:ext cx="622300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2400300" y="2562225"/>
            <a:ext cx="3209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B2B</a:t>
            </a:r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4819650" y="2562225"/>
            <a:ext cx="3209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B2C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8851" name="TextBox 2"/>
          <p:cNvSpPr txBox="1">
            <a:spLocks noChangeArrowheads="1"/>
          </p:cNvSpPr>
          <p:nvPr/>
        </p:nvSpPr>
        <p:spPr bwMode="auto">
          <a:xfrm>
            <a:off x="2400300" y="2562225"/>
            <a:ext cx="3209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B2B</a:t>
            </a:r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4819650" y="2562225"/>
            <a:ext cx="3209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B2C</a:t>
            </a:r>
          </a:p>
        </p:txBody>
      </p:sp>
      <p:sp>
        <p:nvSpPr>
          <p:cNvPr id="78853" name="Прямоугольник 4"/>
          <p:cNvSpPr>
            <a:spLocks noChangeArrowheads="1"/>
          </p:cNvSpPr>
          <p:nvPr/>
        </p:nvSpPr>
        <p:spPr bwMode="auto">
          <a:xfrm>
            <a:off x="1485900" y="3781425"/>
            <a:ext cx="668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Розничный </a:t>
            </a:r>
            <a:r>
              <a:rPr lang="ru-RU" dirty="0" smtClean="0"/>
              <a:t>товарооборот</a:t>
            </a:r>
            <a:endParaRPr lang="ru-RU" dirty="0"/>
          </a:p>
        </p:txBody>
      </p:sp>
      <p:sp>
        <p:nvSpPr>
          <p:cNvPr id="78854" name="Прямоугольник 5"/>
          <p:cNvSpPr>
            <a:spLocks noChangeArrowheads="1"/>
          </p:cNvSpPr>
          <p:nvPr/>
        </p:nvSpPr>
        <p:spPr bwMode="auto">
          <a:xfrm>
            <a:off x="1504950" y="4638675"/>
            <a:ext cx="6686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chemeClr val="tx2"/>
                </a:solidFill>
              </a:rPr>
              <a:t>Рост +13,5%</a:t>
            </a:r>
            <a:r>
              <a:rPr lang="ru-RU" sz="4000">
                <a:solidFill>
                  <a:srgbClr val="00B050"/>
                </a:solidFill>
                <a:sym typeface="Wingdings" pitchFamily="2" charset="2"/>
              </a:rPr>
              <a:t>  </a:t>
            </a:r>
            <a:endParaRPr lang="en-US" sz="40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5170" name="Picture 2" descr="C:\DOCs\Conferences\2017\iForum\2\IMG_42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8067" name="TextBox 2"/>
          <p:cNvSpPr txBox="1">
            <a:spLocks noChangeArrowheads="1"/>
          </p:cNvSpPr>
          <p:nvPr/>
        </p:nvSpPr>
        <p:spPr bwMode="auto">
          <a:xfrm>
            <a:off x="2400300" y="2562225"/>
            <a:ext cx="46370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H2H</a:t>
            </a:r>
          </a:p>
        </p:txBody>
      </p:sp>
      <p:sp>
        <p:nvSpPr>
          <p:cNvPr id="88068" name="Прямоугольник 3"/>
          <p:cNvSpPr>
            <a:spLocks noChangeArrowheads="1"/>
          </p:cNvSpPr>
          <p:nvPr/>
        </p:nvSpPr>
        <p:spPr bwMode="auto">
          <a:xfrm>
            <a:off x="1504950" y="4638675"/>
            <a:ext cx="6686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00B050"/>
                </a:solidFill>
                <a:sym typeface="Wingdings" pitchFamily="2" charset="2"/>
              </a:rPr>
              <a:t></a:t>
            </a:r>
            <a:endParaRPr lang="ru-RU" sz="400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0115" name="TextBox 2"/>
          <p:cNvSpPr txBox="1">
            <a:spLocks noChangeArrowheads="1"/>
          </p:cNvSpPr>
          <p:nvPr/>
        </p:nvSpPr>
        <p:spPr bwMode="auto">
          <a:xfrm>
            <a:off x="2400300" y="2562225"/>
            <a:ext cx="46370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F2F</a:t>
            </a:r>
          </a:p>
        </p:txBody>
      </p:sp>
      <p:sp>
        <p:nvSpPr>
          <p:cNvPr id="90116" name="Прямоугольник 3"/>
          <p:cNvSpPr>
            <a:spLocks noChangeArrowheads="1"/>
          </p:cNvSpPr>
          <p:nvPr/>
        </p:nvSpPr>
        <p:spPr bwMode="auto">
          <a:xfrm>
            <a:off x="1504950" y="4638675"/>
            <a:ext cx="6686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00B050"/>
                </a:solidFill>
                <a:sym typeface="Wingdings" pitchFamily="2" charset="2"/>
              </a:rPr>
              <a:t></a:t>
            </a:r>
            <a:endParaRPr lang="ru-RU" sz="400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13" name="Группа 12"/>
          <p:cNvGrpSpPr/>
          <p:nvPr/>
        </p:nvGrpSpPr>
        <p:grpSpPr>
          <a:xfrm>
            <a:off x="2120127" y="1387848"/>
            <a:ext cx="6158847" cy="3420969"/>
            <a:chOff x="878541" y="1387848"/>
            <a:chExt cx="6158847" cy="3420969"/>
          </a:xfrm>
        </p:grpSpPr>
        <p:sp>
          <p:nvSpPr>
            <p:cNvPr id="91139" name="TextBox 2"/>
            <p:cNvSpPr txBox="1">
              <a:spLocks noChangeArrowheads="1"/>
            </p:cNvSpPr>
            <p:nvPr/>
          </p:nvSpPr>
          <p:spPr bwMode="auto">
            <a:xfrm>
              <a:off x="2400300" y="3180790"/>
              <a:ext cx="4637088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5400" dirty="0">
                  <a:solidFill>
                    <a:srgbClr val="002060"/>
                  </a:solidFill>
                </a:rPr>
                <a:t>PWP</a:t>
              </a:r>
            </a:p>
          </p:txBody>
        </p:sp>
        <p:sp>
          <p:nvSpPr>
            <p:cNvPr id="91140" name="Прямоугольник 3"/>
            <p:cNvSpPr>
              <a:spLocks noChangeArrowheads="1"/>
            </p:cNvSpPr>
            <p:nvPr/>
          </p:nvSpPr>
          <p:spPr bwMode="auto">
            <a:xfrm>
              <a:off x="2544856" y="4100792"/>
              <a:ext cx="1462368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4000" dirty="0">
                  <a:solidFill>
                    <a:srgbClr val="00B050"/>
                  </a:solidFill>
                  <a:sym typeface="Wingdings" pitchFamily="2" charset="2"/>
                </a:rPr>
                <a:t></a:t>
              </a:r>
              <a:endParaRPr lang="ru-RU" sz="4000" dirty="0">
                <a:solidFill>
                  <a:srgbClr val="00B050"/>
                </a:solidFill>
              </a:endParaRPr>
            </a:p>
          </p:txBody>
        </p:sp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1082488" y="1387848"/>
              <a:ext cx="3209925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5400">
                  <a:solidFill>
                    <a:schemeClr val="bg1">
                      <a:lumMod val="65000"/>
                    </a:schemeClr>
                  </a:solidFill>
                </a:rPr>
                <a:t>B2B</a:t>
              </a:r>
            </a:p>
          </p:txBody>
        </p: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3501838" y="1387848"/>
              <a:ext cx="3209925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5400">
                  <a:solidFill>
                    <a:schemeClr val="bg1">
                      <a:lumMod val="65000"/>
                    </a:schemeClr>
                  </a:solidFill>
                </a:rPr>
                <a:t>B2C</a:t>
              </a: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 bwMode="auto">
            <a:xfrm>
              <a:off x="878541" y="1425388"/>
              <a:ext cx="4643718" cy="9144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5235" name="Picture 2" descr="https://endpoint895270.azureedge.net/static/publishingimages/about-tetra-pak/logos/tetra-pak-twoliner-logotyp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8063" y="1301750"/>
            <a:ext cx="39258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 descr="http://logos-download.com/wp-content/uploads/2016/06/Syngenta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" y="2018030"/>
            <a:ext cx="3173413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6" descr="https://upload.wikimedia.org/wikipedia/commons/thumb/9/96/Microsoft_logo_%282012%29.svg/2000px-Microsoft_logo_%282012%29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255" y="4239578"/>
            <a:ext cx="34083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s://pbs.twimg.com/profile_images/2238770045/cargill_logo_twitt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1973" y="3326448"/>
            <a:ext cx="2335212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6259" name="Picture 8" descr="http://elevatorist.com/media/company/original/00/00/121/-72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975" y="2482850"/>
            <a:ext cx="33147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2" descr="http://itc.ua/wp-content/uploads/2015/02/Mist-Express-logo-671x36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0883" y="2580323"/>
            <a:ext cx="3983037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6438"/>
          </a:xfrm>
        </p:spPr>
        <p:txBody>
          <a:bodyPr anchor="ctr"/>
          <a:lstStyle/>
          <a:p>
            <a:r>
              <a:rPr lang="en-US" smtClean="0"/>
              <a:t>BMW Future Retail program</a:t>
            </a:r>
            <a:endParaRPr lang="ru-RU" smtClean="0"/>
          </a:p>
        </p:txBody>
      </p:sp>
      <p:sp>
        <p:nvSpPr>
          <p:cNvPr id="10649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6516688" y="6453188"/>
            <a:ext cx="2133600" cy="404812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1E78227-B9DC-4EB4-B8A4-8AA3C194A2AA}" type="slidenum">
              <a:rPr lang="ru-RU" smtClean="0">
                <a:cs typeface="Arial" charset="0"/>
              </a:rPr>
              <a:pPr/>
              <a:t>55</a:t>
            </a:fld>
            <a:endParaRPr lang="ru-RU" smtClean="0">
              <a:cs typeface="Arial" charset="0"/>
            </a:endParaRPr>
          </a:p>
        </p:txBody>
      </p:sp>
      <p:pic>
        <p:nvPicPr>
          <p:cNvPr id="106500" name="Picture 2" descr="http://blog.logomyway.com/wp-content/uploads/2013/05/bmw-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0"/>
            <a:ext cx="142875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4" descr="http://www.bmw-welt.com/_common/_shared/exhibitions/welt/img/product_genius_4_9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9640" y="1955165"/>
            <a:ext cx="7215188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6063" y="642918"/>
            <a:ext cx="8440737" cy="5256212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ru-RU" sz="1800" b="1" dirty="0" smtClean="0"/>
              <a:t>Продуктовый эксперт (</a:t>
            </a:r>
            <a:r>
              <a:rPr lang="en-US" sz="1800" b="1" dirty="0" smtClean="0"/>
              <a:t>Product Genius</a:t>
            </a:r>
            <a:r>
              <a:rPr lang="ru-RU" sz="1800" b="1" dirty="0" smtClean="0"/>
              <a:t>)</a:t>
            </a:r>
            <a:endParaRPr lang="en-US" sz="1800" b="1" dirty="0" smtClean="0"/>
          </a:p>
          <a:p>
            <a:pPr>
              <a:defRPr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6516688" y="6453188"/>
            <a:ext cx="2133600" cy="404812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AEC0EF1-15CE-4964-A714-331D39D38A42}" type="slidenum">
              <a:rPr lang="ru-RU" smtClean="0">
                <a:cs typeface="Arial" charset="0"/>
              </a:rPr>
              <a:pPr/>
              <a:t>56</a:t>
            </a:fld>
            <a:endParaRPr lang="ru-RU" smtClean="0">
              <a:cs typeface="Arial" charset="0"/>
            </a:endParaRPr>
          </a:p>
        </p:txBody>
      </p:sp>
      <p:pic>
        <p:nvPicPr>
          <p:cNvPr id="111619" name="Picture 4" descr="http://www.autonews.com/apps/pbcsi.dll/storyimage/CA/20150323/RETAIL07/303239993/V6/0/V6-303239993.jpg&amp;MaxW=700&amp;cci_ts=201503230805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1357313"/>
            <a:ext cx="9167813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Box 7"/>
          <p:cNvSpPr txBox="1">
            <a:spLocks noChangeArrowheads="1"/>
          </p:cNvSpPr>
          <p:nvPr/>
        </p:nvSpPr>
        <p:spPr bwMode="auto">
          <a:xfrm>
            <a:off x="0" y="0"/>
            <a:ext cx="4714875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1270B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Установлен модуль, контактирующий со смартфонами посетителей, позволяющий собирать полезную информацию об их предпочтениях</a:t>
            </a:r>
          </a:p>
        </p:txBody>
      </p:sp>
      <p:pic>
        <p:nvPicPr>
          <p:cNvPr id="111621" name="Picture 2" descr="http://blog.logomyway.com/wp-content/uploads/2013/05/bmw-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0" y="0"/>
            <a:ext cx="142875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Mercedes-Benz 2020 – Best Customer Experience</a:t>
            </a:r>
            <a:r>
              <a:rPr lang="ru-RU" smtClean="0"/>
              <a:t> </a:t>
            </a:r>
            <a:r>
              <a:rPr lang="en-US" smtClean="0"/>
              <a:t>program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6063" y="1125538"/>
            <a:ext cx="8897937" cy="5256212"/>
          </a:xfrm>
        </p:spPr>
        <p:txBody>
          <a:bodyPr/>
          <a:lstStyle/>
          <a:p>
            <a:pPr>
              <a:defRPr/>
            </a:pPr>
            <a:r>
              <a:rPr lang="en-US" sz="1800" b="1" dirty="0" smtClean="0"/>
              <a:t>Mercedes me Stores</a:t>
            </a:r>
            <a:endParaRPr lang="ru-RU" sz="1800" b="1" dirty="0" smtClean="0"/>
          </a:p>
          <a:p>
            <a:pPr marL="358775">
              <a:buClr>
                <a:schemeClr val="tx1"/>
              </a:buClr>
              <a:defRPr/>
            </a:pPr>
            <a:r>
              <a:rPr lang="ru-RU" sz="1800" dirty="0" smtClean="0"/>
              <a:t>Концепция «</a:t>
            </a:r>
            <a:r>
              <a:rPr lang="en-US" sz="1800" dirty="0" smtClean="0"/>
              <a:t>Mercedes me</a:t>
            </a:r>
            <a:r>
              <a:rPr lang="ru-RU" sz="1800" dirty="0" smtClean="0"/>
              <a:t>» - независимо от формы контакта с брендом (физический или цифровой) – предложить людям убедительный и длительный клиентский опыт</a:t>
            </a:r>
          </a:p>
          <a:p>
            <a:pPr marL="358775">
              <a:buClr>
                <a:schemeClr val="tx1"/>
              </a:buClr>
              <a:defRPr/>
            </a:pPr>
            <a:r>
              <a:rPr lang="ru-RU" sz="1800" dirty="0" smtClean="0"/>
              <a:t>Салоны размещаются в центральных локациях городов</a:t>
            </a:r>
          </a:p>
          <a:p>
            <a:pPr>
              <a:defRPr/>
            </a:pPr>
            <a:endParaRPr lang="ru-RU" sz="1800" dirty="0" smtClean="0"/>
          </a:p>
          <a:p>
            <a:pPr>
              <a:defRPr/>
            </a:pPr>
            <a:endParaRPr lang="ru-RU" sz="1800" b="1" dirty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6516688" y="6453188"/>
            <a:ext cx="2133600" cy="404812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333A0DD-6203-45E1-815D-14EE4F1DCBCE}" type="slidenum">
              <a:rPr lang="ru-RU" smtClean="0">
                <a:cs typeface="Arial" charset="0"/>
              </a:rPr>
              <a:pPr/>
              <a:t>57</a:t>
            </a:fld>
            <a:endParaRPr lang="ru-RU" smtClean="0">
              <a:cs typeface="Arial" charset="0"/>
            </a:endParaRPr>
          </a:p>
        </p:txBody>
      </p:sp>
      <p:pic>
        <p:nvPicPr>
          <p:cNvPr id="112645" name="Picture 2" descr="http://www.logodesignlove.com/images/evolution/mercedes-benz-logo-desig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63" y="7143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4" descr="http://www.newroom-media.de/wp-content/uploads/2013/10/2048_14C604_045_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3062288"/>
            <a:ext cx="714375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s\Conferences\2016\3Trenora\IMG_377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7705725" cy="830262"/>
          </a:xfrm>
        </p:spPr>
        <p:txBody>
          <a:bodyPr/>
          <a:lstStyle/>
          <a:p>
            <a:r>
              <a:rPr lang="ru-RU" smtClean="0"/>
              <a:t>Мировые объемы ритейл-продаж, трлн. долл.</a:t>
            </a:r>
          </a:p>
        </p:txBody>
      </p:sp>
      <p:graphicFrame>
        <p:nvGraphicFramePr>
          <p:cNvPr id="3074" name="Диаграмма 4"/>
          <p:cNvGraphicFramePr>
            <a:graphicFrameLocks/>
          </p:cNvGraphicFramePr>
          <p:nvPr/>
        </p:nvGraphicFramePr>
        <p:xfrm>
          <a:off x="436563" y="1920875"/>
          <a:ext cx="7954962" cy="3117850"/>
        </p:xfrm>
        <a:graphic>
          <a:graphicData uri="http://schemas.openxmlformats.org/presentationml/2006/ole">
            <p:oleObj spid="_x0000_s107522" name="Worksheet" r:id="rId3" imgW="7955406" imgH="3116598" progId="Excel.Sheet.8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043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Прямоугольник 4"/>
          <p:cNvSpPr>
            <a:spLocks noChangeArrowheads="1"/>
          </p:cNvSpPr>
          <p:nvPr/>
        </p:nvSpPr>
        <p:spPr bwMode="auto">
          <a:xfrm>
            <a:off x="1215001" y="5384800"/>
            <a:ext cx="71433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/>
              <a:t>Мировой рынок зерновых в цифрах: </a:t>
            </a:r>
            <a:r>
              <a:rPr lang="ru-RU" sz="2400" b="1" dirty="0"/>
              <a:t>цены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Электронная коммерция</a:t>
            </a:r>
          </a:p>
        </p:txBody>
      </p:sp>
      <p:graphicFrame>
        <p:nvGraphicFramePr>
          <p:cNvPr id="4098" name="Диаграмма 4"/>
          <p:cNvGraphicFramePr>
            <a:graphicFrameLocks/>
          </p:cNvGraphicFramePr>
          <p:nvPr/>
        </p:nvGraphicFramePr>
        <p:xfrm>
          <a:off x="315278" y="1260475"/>
          <a:ext cx="8615362" cy="3311525"/>
        </p:xfrm>
        <a:graphic>
          <a:graphicData uri="http://schemas.openxmlformats.org/presentationml/2006/ole">
            <p:oleObj spid="_x0000_s108546" name="Worksheet" r:id="rId3" imgW="8618315" imgH="3314592" progId="Excel.Sheet.8">
              <p:embed/>
            </p:oleObj>
          </a:graphicData>
        </a:graphic>
      </p:graphicFrame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161925" y="5059680"/>
            <a:ext cx="898207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/>
              <a:t>Доля </a:t>
            </a:r>
            <a:r>
              <a:rPr lang="en-US" sz="1600" dirty="0"/>
              <a:t>e-commerce</a:t>
            </a:r>
            <a:r>
              <a:rPr lang="ru-RU" sz="1600" dirty="0"/>
              <a:t> в общем </a:t>
            </a:r>
            <a:r>
              <a:rPr lang="ru-RU" sz="1600" dirty="0" err="1"/>
              <a:t>ритейле</a:t>
            </a:r>
            <a:r>
              <a:rPr lang="ru-RU" sz="1600" dirty="0"/>
              <a:t>:</a:t>
            </a:r>
          </a:p>
          <a:p>
            <a:pPr lvl="1"/>
            <a:r>
              <a:rPr lang="ru-RU" sz="1600" dirty="0" smtClean="0"/>
              <a:t>8% </a:t>
            </a:r>
            <a:r>
              <a:rPr lang="ru-RU" sz="1600" dirty="0"/>
              <a:t>в среднем по миру, в ближайшие </a:t>
            </a:r>
            <a:r>
              <a:rPr lang="ru-RU" sz="1600" dirty="0" smtClean="0"/>
              <a:t>годы </a:t>
            </a:r>
            <a:r>
              <a:rPr lang="ru-RU" sz="1600" dirty="0"/>
              <a:t>прогнозируется рост до 20% </a:t>
            </a:r>
          </a:p>
          <a:p>
            <a:pPr lvl="1"/>
            <a:r>
              <a:rPr lang="ru-RU" sz="1600" dirty="0"/>
              <a:t>3-4% по </a:t>
            </a:r>
            <a:r>
              <a:rPr lang="ru-RU" sz="1600" dirty="0" smtClean="0"/>
              <a:t>Украине</a:t>
            </a:r>
            <a:endParaRPr lang="ru-RU" sz="1600" dirty="0"/>
          </a:p>
          <a:p>
            <a:r>
              <a:rPr lang="ru-RU" sz="1600" dirty="0"/>
              <a:t>Темпы роста в </a:t>
            </a:r>
            <a:r>
              <a:rPr lang="ru-RU" sz="1600" dirty="0" smtClean="0"/>
              <a:t>Украине </a:t>
            </a:r>
            <a:r>
              <a:rPr lang="ru-RU" sz="1600" dirty="0"/>
              <a:t>– 17-18%</a:t>
            </a:r>
          </a:p>
          <a:p>
            <a:endParaRPr lang="ru-RU" sz="1600" dirty="0"/>
          </a:p>
          <a:p>
            <a:endParaRPr lang="ru-RU" dirty="0"/>
          </a:p>
        </p:txBody>
      </p:sp>
      <p:sp>
        <p:nvSpPr>
          <p:cNvPr id="4101" name="Прямоугольник 6"/>
          <p:cNvSpPr>
            <a:spLocks noChangeArrowheads="1"/>
          </p:cNvSpPr>
          <p:nvPr/>
        </p:nvSpPr>
        <p:spPr bwMode="auto">
          <a:xfrm>
            <a:off x="151765" y="6419533"/>
            <a:ext cx="75977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Данные: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Advanter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Group;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https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habrahabr.ru/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s\Conferences\2016\3Trenora\IMG_377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3" descr="C:\DOCs\Conferences\2016\3Trenora\IMG_377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81597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2000" b="0" dirty="0" smtClean="0">
                <a:solidFill>
                  <a:schemeClr val="tx1"/>
                </a:solidFill>
              </a:rPr>
              <a:t>2015</a:t>
            </a:r>
            <a:r>
              <a:rPr lang="en-US" dirty="0" smtClean="0"/>
              <a:t> 46,000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dirty="0" smtClean="0">
                <a:solidFill>
                  <a:schemeClr val="tx1"/>
                </a:solidFill>
              </a:rPr>
              <a:t>2016</a:t>
            </a:r>
            <a:r>
              <a:rPr lang="en-US" dirty="0" smtClean="0"/>
              <a:t> 60,000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dirty="0" smtClean="0">
                <a:solidFill>
                  <a:schemeClr val="tx1"/>
                </a:solidFill>
              </a:rPr>
              <a:t>2017</a:t>
            </a:r>
            <a:r>
              <a:rPr lang="en-US" dirty="0" smtClean="0"/>
              <a:t> 80,000 – 85,000</a:t>
            </a:r>
            <a:endParaRPr lang="en-US" dirty="0"/>
          </a:p>
        </p:txBody>
      </p:sp>
      <p:sp>
        <p:nvSpPr>
          <p:cNvPr id="12083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6516688" y="6453188"/>
            <a:ext cx="2133600" cy="404812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C1AB487-BB10-432D-AE28-7FC9307D405D}" type="slidenum">
              <a:rPr lang="ru-RU" smtClean="0">
                <a:cs typeface="Arial" charset="0"/>
              </a:rPr>
              <a:pPr/>
              <a:t>63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C:\DOCs\Conferences\2016\3Trenora\IMG_378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4931" name="TextBox 2"/>
          <p:cNvSpPr txBox="1">
            <a:spLocks noChangeArrowheads="1"/>
          </p:cNvSpPr>
          <p:nvPr/>
        </p:nvSpPr>
        <p:spPr bwMode="auto">
          <a:xfrm>
            <a:off x="2400300" y="2562225"/>
            <a:ext cx="3209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H2R</a:t>
            </a:r>
          </a:p>
        </p:txBody>
      </p:sp>
      <p:sp>
        <p:nvSpPr>
          <p:cNvPr id="124932" name="Прямоугольник 3"/>
          <p:cNvSpPr>
            <a:spLocks noChangeArrowheads="1"/>
          </p:cNvSpPr>
          <p:nvPr/>
        </p:nvSpPr>
        <p:spPr bwMode="auto">
          <a:xfrm>
            <a:off x="1504950" y="4638675"/>
            <a:ext cx="6686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00B050"/>
                </a:solidFill>
                <a:sym typeface="Wingdings" pitchFamily="2" charset="2"/>
              </a:rPr>
              <a:t></a:t>
            </a:r>
            <a:endParaRPr lang="ru-RU" sz="400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42339" name="TextBox 2"/>
          <p:cNvSpPr txBox="1">
            <a:spLocks noChangeArrowheads="1"/>
          </p:cNvSpPr>
          <p:nvPr/>
        </p:nvSpPr>
        <p:spPr bwMode="auto">
          <a:xfrm>
            <a:off x="2400300" y="2562225"/>
            <a:ext cx="3209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H2AI</a:t>
            </a:r>
          </a:p>
        </p:txBody>
      </p:sp>
      <p:sp>
        <p:nvSpPr>
          <p:cNvPr id="142340" name="Прямоугольник 3"/>
          <p:cNvSpPr>
            <a:spLocks noChangeArrowheads="1"/>
          </p:cNvSpPr>
          <p:nvPr/>
        </p:nvSpPr>
        <p:spPr bwMode="auto">
          <a:xfrm>
            <a:off x="1504950" y="4638675"/>
            <a:ext cx="6686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00B050"/>
                </a:solidFill>
                <a:sym typeface="Wingdings" pitchFamily="2" charset="2"/>
              </a:rPr>
              <a:t></a:t>
            </a:r>
            <a:endParaRPr lang="ru-RU" sz="400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DOCs\Conferences\2016\3Trenora\side-by-side--electrolux-enl-60812-x_images_1073401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250" y="2814638"/>
            <a:ext cx="1682750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3" descr="C:\DOCs\Conferences\2016\3Trenora\108928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4225925"/>
            <a:ext cx="3046412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4" descr="C:\DOCs\Conferences\2016\3Trenora\Refrigerator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8913" y="0"/>
            <a:ext cx="2287587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hape 5"/>
          <p:cNvCxnSpPr>
            <a:stCxn id="2051" idx="0"/>
            <a:endCxn id="2052" idx="1"/>
          </p:cNvCxnSpPr>
          <p:nvPr/>
        </p:nvCxnSpPr>
        <p:spPr>
          <a:xfrm rot="5400000" flipH="1" flipV="1">
            <a:off x="1668463" y="1895475"/>
            <a:ext cx="2459037" cy="2201863"/>
          </a:xfrm>
          <a:prstGeom prst="curvedConnector2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hape 6"/>
          <p:cNvCxnSpPr>
            <a:stCxn id="2050" idx="0"/>
            <a:endCxn id="2052" idx="3"/>
          </p:cNvCxnSpPr>
          <p:nvPr/>
        </p:nvCxnSpPr>
        <p:spPr>
          <a:xfrm rot="16200000" flipV="1">
            <a:off x="6770688" y="1282700"/>
            <a:ext cx="1047750" cy="2016125"/>
          </a:xfrm>
          <a:prstGeom prst="curvedConnector2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367" name="Picture 5" descr="C:\DOCs\Conferences\2016\3Trenora\facebook-icon-logo-vector-400x4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2150" y="817563"/>
            <a:ext cx="10937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Breadberry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900" dirty="0" err="1"/>
              <a:t>Vilniaus</a:t>
            </a:r>
            <a:r>
              <a:rPr lang="ru-RU" sz="1900" dirty="0"/>
              <a:t> </a:t>
            </a:r>
            <a:r>
              <a:rPr lang="ru-RU" sz="1900" dirty="0" err="1"/>
              <a:t>Duona</a:t>
            </a:r>
            <a:r>
              <a:rPr lang="ru-RU" sz="1900" dirty="0"/>
              <a:t>, </a:t>
            </a:r>
            <a:r>
              <a:rPr lang="ru-RU" sz="1900" dirty="0" smtClean="0"/>
              <a:t>крупнейший </a:t>
            </a:r>
            <a:r>
              <a:rPr lang="ru-RU" sz="1900" dirty="0"/>
              <a:t>производитель хлеба в Балтии, </a:t>
            </a:r>
            <a:r>
              <a:rPr lang="ru-RU" sz="1900" dirty="0" smtClean="0"/>
              <a:t>решил экспортировать в США и </a:t>
            </a:r>
            <a:r>
              <a:rPr lang="ru-RU" sz="1900" dirty="0"/>
              <a:t>Соединенное Королевство. </a:t>
            </a:r>
            <a:r>
              <a:rPr lang="es-ES_tradnl" sz="1900" dirty="0" smtClean="0"/>
              <a:t>Breadberry</a:t>
            </a:r>
            <a:r>
              <a:rPr lang="ru-RU" sz="1900" dirty="0" smtClean="0"/>
              <a:t>. Новая экспортная торговая </a:t>
            </a:r>
            <a:r>
              <a:rPr lang="ru-RU" sz="1900" dirty="0"/>
              <a:t>марка нуждается в идентичности бренда и упаковки для очень специального </a:t>
            </a:r>
            <a:r>
              <a:rPr lang="ru-RU" sz="1900" dirty="0" smtClean="0"/>
              <a:t>хлебопекарного</a:t>
            </a:r>
            <a:r>
              <a:rPr lang="ru-RU" sz="1900" dirty="0"/>
              <a:t> </a:t>
            </a:r>
            <a:r>
              <a:rPr lang="ru-RU" sz="1900" dirty="0" smtClean="0"/>
              <a:t>продукта из </a:t>
            </a:r>
            <a:r>
              <a:rPr lang="ru-RU" sz="1900" dirty="0"/>
              <a:t>зародышевого ржаного хлеба. Таким образом, в объяснении наименования: семена и </a:t>
            </a:r>
            <a:r>
              <a:rPr lang="ru-RU" sz="1900" dirty="0" smtClean="0"/>
              <a:t>зерно – вкусно</a:t>
            </a:r>
            <a:r>
              <a:rPr lang="ru-RU" sz="1900" dirty="0"/>
              <a:t>, как ягоды</a:t>
            </a:r>
            <a:r>
              <a:rPr lang="ru-RU" sz="1900" dirty="0" smtClean="0"/>
              <a:t>. Кампания запущена в конце апреля 2017 г.</a:t>
            </a:r>
            <a:endParaRPr lang="ru-RU" sz="1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DD9D0E-9BB4-4C0A-8EBE-D5033687E22B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  <p:pic>
        <p:nvPicPr>
          <p:cNvPr id="12294" name="Picture 6" descr="https://mir-s3-cdn-cf.behance.net/project_modules/1400/14ba4f51790685.58f9cdf50cc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218" y="3246421"/>
            <a:ext cx="7288425" cy="327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457200" y="6525844"/>
            <a:ext cx="8240311" cy="27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1270B6"/>
                </a:solidFill>
                <a:latin typeface="+mn-lt"/>
                <a:ea typeface="+mn-ea"/>
                <a:cs typeface="+mn-cs"/>
              </a:defRPr>
            </a:lvl3pPr>
            <a:lvl4pPr marL="1347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o"/>
              <a:defRPr sz="1400" kern="1200">
                <a:solidFill>
                  <a:srgbClr val="2FAC66"/>
                </a:solidFill>
                <a:latin typeface="+mn-lt"/>
                <a:ea typeface="+mn-ea"/>
                <a:cs typeface="+mn-cs"/>
              </a:defRPr>
            </a:lvl4pPr>
            <a:lvl5pPr marL="1790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200" kern="1200">
                <a:solidFill>
                  <a:srgbClr val="C10A2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FFFF"/>
              </a:buClr>
              <a:buFontTx/>
              <a:buNone/>
            </a:pPr>
            <a:r>
              <a:rPr lang="uk-UA" sz="1200" dirty="0" smtClean="0">
                <a:solidFill>
                  <a:srgbClr val="000000"/>
                </a:solidFill>
              </a:rPr>
              <a:t>Сайт: </a:t>
            </a:r>
            <a:r>
              <a:rPr lang="es-ES_tradnl" sz="1200" dirty="0" smtClean="0">
                <a:solidFill>
                  <a:srgbClr val="000000"/>
                </a:solidFill>
                <a:hlinkClick r:id="rId3"/>
              </a:rPr>
              <a:t>www.behance.net/gallery/51790685/Breadberry-Bread-from-far-far-away</a:t>
            </a:r>
            <a:r>
              <a:rPr lang="ru-RU" sz="1200" dirty="0" smtClean="0">
                <a:solidFill>
                  <a:srgbClr val="000000"/>
                </a:solidFill>
              </a:rPr>
              <a:t>  </a:t>
            </a:r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74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Breadberry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DD9D0E-9BB4-4C0A-8EBE-D5033687E22B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  <p:pic>
        <p:nvPicPr>
          <p:cNvPr id="13314" name="Picture 2" descr="https://mir-s3-cdn-cf.behance.net/project_modules/1400/d516c651790685.58f9cdf50cfc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986" y="1768687"/>
            <a:ext cx="8822028" cy="39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mir-s3-cdn-cf.behance.net/project_modules/max_1200/4aaa7251790685.58f9cdf50c7c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4009" y="107283"/>
            <a:ext cx="2769005" cy="16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24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916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4"/>
          <p:cNvSpPr>
            <a:spLocks noChangeArrowheads="1"/>
          </p:cNvSpPr>
          <p:nvPr/>
        </p:nvSpPr>
        <p:spPr bwMode="auto">
          <a:xfrm>
            <a:off x="1215001" y="5384800"/>
            <a:ext cx="71433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/>
              <a:t>Мировой рынок зерновых в цифрах: </a:t>
            </a:r>
            <a:r>
              <a:rPr lang="ru-RU" sz="2400" b="1" dirty="0"/>
              <a:t>цены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Panera </a:t>
            </a:r>
            <a:r>
              <a:rPr lang="es-ES_tradnl" dirty="0" smtClean="0"/>
              <a:t>Bread</a:t>
            </a:r>
            <a:r>
              <a:rPr lang="ru-RU" dirty="0" smtClean="0"/>
              <a:t>, США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46063" y="1194314"/>
            <a:ext cx="8440737" cy="5187436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>Сеть из США, реализовывающая хлебобулочные изделия, сэндвичи и салаты</a:t>
            </a:r>
            <a:r>
              <a:rPr lang="ru-RU" sz="1800" dirty="0"/>
              <a:t>, </a:t>
            </a:r>
            <a:r>
              <a:rPr lang="ru-RU" sz="1800" dirty="0" smtClean="0"/>
              <a:t>в мае 2017 года запустила интерактивную онлайн-игру </a:t>
            </a:r>
            <a:r>
              <a:rPr lang="en-US" sz="1800" dirty="0"/>
              <a:t>Panera Bread Land of Clean</a:t>
            </a:r>
            <a:r>
              <a:rPr lang="ru-RU" sz="1800" dirty="0" smtClean="0"/>
              <a:t>. </a:t>
            </a:r>
            <a:r>
              <a:rPr lang="ru-RU" sz="1800" dirty="0"/>
              <a:t>Игра фокусируется на новой инициативе </a:t>
            </a:r>
            <a:r>
              <a:rPr lang="ru-RU" sz="1800" dirty="0" err="1"/>
              <a:t>Panera</a:t>
            </a:r>
            <a:r>
              <a:rPr lang="ru-RU" sz="1800" dirty="0"/>
              <a:t>, чтобы </a:t>
            </a:r>
            <a:r>
              <a:rPr lang="ru-RU" sz="1800" dirty="0" smtClean="0"/>
              <a:t>обеспечивать 100</a:t>
            </a:r>
            <a:r>
              <a:rPr lang="ru-RU" sz="1800" dirty="0"/>
              <a:t>% </a:t>
            </a:r>
            <a:r>
              <a:rPr lang="ru-RU" sz="1800" dirty="0" smtClean="0"/>
              <a:t>чистые продукты </a:t>
            </a:r>
            <a:r>
              <a:rPr lang="ru-RU" sz="1800" dirty="0"/>
              <a:t>питания без каких-либо консервантов и наполнителей.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90145-AF09-4CD2-ABD9-1202F0FEE41B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  <p:pic>
        <p:nvPicPr>
          <p:cNvPr id="10246" name="Picture 6" descr="Результат пошуку зображень за запитом &quot;Panera Bread.&quot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9205" y="61397"/>
            <a:ext cx="1668873" cy="11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mir-s3-cdn-cf.behance.net/project_modules/1400/2aed1b52299793.590b8c4ed843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75294"/>
            <a:ext cx="7939825" cy="37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 bwMode="auto">
          <a:xfrm>
            <a:off x="457200" y="6525844"/>
            <a:ext cx="8240311" cy="27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1270B6"/>
                </a:solidFill>
                <a:latin typeface="+mn-lt"/>
                <a:ea typeface="+mn-ea"/>
                <a:cs typeface="+mn-cs"/>
              </a:defRPr>
            </a:lvl3pPr>
            <a:lvl4pPr marL="1347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o"/>
              <a:defRPr sz="1400" kern="1200">
                <a:solidFill>
                  <a:srgbClr val="2FAC66"/>
                </a:solidFill>
                <a:latin typeface="+mn-lt"/>
                <a:ea typeface="+mn-ea"/>
                <a:cs typeface="+mn-cs"/>
              </a:defRPr>
            </a:lvl4pPr>
            <a:lvl5pPr marL="1790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200" kern="1200">
                <a:solidFill>
                  <a:srgbClr val="C10A2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FFFF"/>
              </a:buClr>
              <a:buFontTx/>
              <a:buNone/>
            </a:pPr>
            <a:r>
              <a:rPr lang="uk-UA" sz="1200" dirty="0" smtClean="0">
                <a:solidFill>
                  <a:srgbClr val="000000"/>
                </a:solidFill>
              </a:rPr>
              <a:t>Сайт: </a:t>
            </a:r>
            <a:r>
              <a:rPr lang="es-ES_tradnl" sz="1200" dirty="0" smtClean="0">
                <a:solidFill>
                  <a:srgbClr val="000000"/>
                </a:solidFill>
                <a:hlinkClick r:id="rId4"/>
              </a:rPr>
              <a:t>www.behance.net/gallery/52299793/Panera-Bread-Land-of-Clean</a:t>
            </a:r>
            <a:r>
              <a:rPr lang="ru-RU" sz="1200" dirty="0" smtClean="0">
                <a:solidFill>
                  <a:srgbClr val="000000"/>
                </a:solidFill>
              </a:rPr>
              <a:t> </a:t>
            </a:r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0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90145-AF09-4CD2-ABD9-1202F0FEE41B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  <p:pic>
        <p:nvPicPr>
          <p:cNvPr id="10246" name="Picture 6" descr="Результат пошуку зображень за запитом &quot;Panera Bread.&quot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9205" y="61397"/>
            <a:ext cx="1668873" cy="11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mir-s3-cdn-cf.behance.net/project_modules/1400/35660052299793.590b8c4ed810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8725" y="3102869"/>
            <a:ext cx="5969353" cy="32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mir-s3-cdn-cf.behance.net/project_modules/1400/3f621052299793.590b8c4ed76a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063" y="274638"/>
            <a:ext cx="5222336" cy="32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85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Чего хотят</a:t>
            </a:r>
            <a:r>
              <a:rPr lang="en-US" dirty="0" smtClean="0"/>
              <a:t> </a:t>
            </a:r>
            <a:r>
              <a:rPr lang="ru-RU" dirty="0" smtClean="0"/>
              <a:t>клиенты?</a:t>
            </a:r>
            <a:endParaRPr lang="en-US" dirty="0" smtClean="0"/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Они хотят:</a:t>
            </a:r>
          </a:p>
          <a:p>
            <a:pPr lvl="1" algn="ctr"/>
            <a:r>
              <a:rPr lang="ru-RU" b="1" dirty="0" smtClean="0">
                <a:solidFill>
                  <a:srgbClr val="002060"/>
                </a:solidFill>
              </a:rPr>
              <a:t> Персонификации</a:t>
            </a:r>
          </a:p>
          <a:p>
            <a:pPr lvl="1" algn="ctr"/>
            <a:endParaRPr lang="ru-RU" b="1" dirty="0" smtClean="0">
              <a:solidFill>
                <a:srgbClr val="002060"/>
              </a:solidFill>
            </a:endParaRPr>
          </a:p>
          <a:p>
            <a:pPr lvl="1" algn="ctr"/>
            <a:r>
              <a:rPr lang="ru-RU" b="1" dirty="0" smtClean="0">
                <a:solidFill>
                  <a:srgbClr val="002060"/>
                </a:solidFill>
              </a:rPr>
              <a:t> Меньше процедур/сложностей</a:t>
            </a:r>
          </a:p>
          <a:p>
            <a:pPr lvl="1" algn="ctr"/>
            <a:endParaRPr lang="ru-RU" b="1" dirty="0" smtClean="0">
              <a:solidFill>
                <a:srgbClr val="002060"/>
              </a:solidFill>
            </a:endParaRPr>
          </a:p>
          <a:p>
            <a:pPr lvl="1" algn="ctr"/>
            <a:r>
              <a:rPr lang="ru-RU" b="1" dirty="0" smtClean="0">
                <a:solidFill>
                  <a:srgbClr val="002060"/>
                </a:solidFill>
              </a:rPr>
              <a:t> Услуг и продуктов по запросу</a:t>
            </a:r>
          </a:p>
          <a:p>
            <a:pPr lvl="1" algn="ctr"/>
            <a:endParaRPr lang="ru-RU" b="1" dirty="0" smtClean="0">
              <a:solidFill>
                <a:srgbClr val="002060"/>
              </a:solidFill>
            </a:endParaRPr>
          </a:p>
          <a:p>
            <a:pPr lvl="1" algn="ctr"/>
            <a:r>
              <a:rPr lang="ru-RU" b="1" dirty="0" smtClean="0">
                <a:solidFill>
                  <a:srgbClr val="002060"/>
                </a:solidFill>
              </a:rPr>
              <a:t> Впечатлений</a:t>
            </a:r>
          </a:p>
          <a:p>
            <a:endParaRPr lang="ru-RU" dirty="0" smtClean="0"/>
          </a:p>
          <a:p>
            <a:endParaRPr lang="en-US" dirty="0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A136B7-DBA2-482E-898F-D0675D0EFF52}" type="slidenum">
              <a:rPr lang="ru-RU" altLang="uk-UA" smtClean="0">
                <a:cs typeface="Arial" charset="0"/>
              </a:rPr>
              <a:pPr/>
              <a:t>72</a:t>
            </a:fld>
            <a:endParaRPr lang="ru-RU" altLang="uk-UA" smtClean="0">
              <a:cs typeface="Arial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710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7EAD0DF-11F5-4810-941C-E7EB761AAE66}" type="slidenum">
              <a:rPr lang="ru-RU" altLang="uk-UA" smtClean="0">
                <a:cs typeface="Arial" charset="0"/>
              </a:rPr>
              <a:pPr/>
              <a:t>73</a:t>
            </a:fld>
            <a:endParaRPr lang="ru-RU" altLang="uk-UA" smtClean="0">
              <a:cs typeface="Arial" charset="0"/>
            </a:endParaRPr>
          </a:p>
        </p:txBody>
      </p:sp>
      <p:pic>
        <p:nvPicPr>
          <p:cNvPr id="47108" name="Picture 2" descr="C:\DOCs\Conferences\2017\Hoteliero\HILTON_Billboard11-1024x6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350" y="619125"/>
            <a:ext cx="8396288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452A97C-74D7-40F0-BDC1-8A55EF201CD1}" type="slidenum">
              <a:rPr lang="ru-RU" altLang="uk-UA" smtClean="0">
                <a:cs typeface="Arial" charset="0"/>
              </a:rPr>
              <a:pPr/>
              <a:t>74</a:t>
            </a:fld>
            <a:endParaRPr lang="ru-RU" altLang="uk-UA" smtClean="0">
              <a:cs typeface="Arial" charset="0"/>
            </a:endParaRPr>
          </a:p>
        </p:txBody>
      </p:sp>
      <p:pic>
        <p:nvPicPr>
          <p:cNvPr id="50179" name="Рисунок 2" descr="3D-Makers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5638"/>
            <a:ext cx="9144000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Интерактивность</a:t>
            </a:r>
          </a:p>
          <a:p>
            <a:r>
              <a:rPr lang="en-US" dirty="0" smtClean="0"/>
              <a:t>Pokémon Go</a:t>
            </a:r>
            <a:r>
              <a:rPr lang="ru-RU" dirty="0" smtClean="0"/>
              <a:t>:</a:t>
            </a:r>
            <a:r>
              <a:rPr lang="en-US" dirty="0" smtClean="0"/>
              <a:t> 2016</a:t>
            </a:r>
            <a:r>
              <a:rPr lang="ru-RU" dirty="0" smtClean="0"/>
              <a:t> год,</a:t>
            </a:r>
            <a:r>
              <a:rPr lang="en-US" dirty="0" smtClean="0"/>
              <a:t> </a:t>
            </a:r>
            <a:r>
              <a:rPr lang="ru-RU" dirty="0" smtClean="0"/>
              <a:t>100,000,000 загрузок</a:t>
            </a:r>
          </a:p>
          <a:p>
            <a:r>
              <a:rPr lang="en-US" dirty="0" smtClean="0"/>
              <a:t>The Marriott Hotels </a:t>
            </a:r>
            <a:r>
              <a:rPr lang="ru-RU" dirty="0" smtClean="0"/>
              <a:t>-</a:t>
            </a:r>
            <a:r>
              <a:rPr lang="en-US" dirty="0" smtClean="0"/>
              <a:t>‘</a:t>
            </a:r>
            <a:r>
              <a:rPr lang="en-US" dirty="0" err="1" smtClean="0">
                <a:hlinkClick r:id="rId2"/>
              </a:rPr>
              <a:t>VRoom</a:t>
            </a:r>
            <a:r>
              <a:rPr lang="en-US" dirty="0" smtClean="0">
                <a:hlinkClick r:id="rId2"/>
              </a:rPr>
              <a:t> Service</a:t>
            </a:r>
            <a:r>
              <a:rPr lang="en-US" dirty="0" smtClean="0"/>
              <a:t>’. </a:t>
            </a:r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E57A59-AB47-424B-9464-F8690A151A52}" type="slidenum">
              <a:rPr lang="ru-RU" altLang="uk-UA" smtClean="0">
                <a:cs typeface="Arial" charset="0"/>
              </a:rPr>
              <a:pPr/>
              <a:t>75</a:t>
            </a:fld>
            <a:endParaRPr lang="ru-RU" altLang="uk-UA" smtClean="0">
              <a:cs typeface="Arial" charset="0"/>
            </a:endParaRPr>
          </a:p>
        </p:txBody>
      </p:sp>
      <p:pic>
        <p:nvPicPr>
          <p:cNvPr id="53253" name="Рисунок 4" descr="виртуальная реальность в отелях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620963"/>
            <a:ext cx="8229600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59BB58-F87E-49B3-B018-2DE427F46C39}" type="slidenum">
              <a:rPr lang="ru-RU" altLang="uk-UA" smtClean="0">
                <a:cs typeface="Arial" charset="0"/>
              </a:rPr>
              <a:pPr/>
              <a:t>76</a:t>
            </a:fld>
            <a:endParaRPr lang="ru-RU" altLang="uk-UA" smtClean="0">
              <a:cs typeface="Arial" charset="0"/>
            </a:endParaRPr>
          </a:p>
        </p:txBody>
      </p:sp>
      <p:pic>
        <p:nvPicPr>
          <p:cNvPr id="59395" name="Picture 2" descr="Картинки по запросу Hilton: Conn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273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55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 smtClean="0"/>
              <a:t>Впечатления против покупок</a:t>
            </a:r>
            <a:endParaRPr lang="en-US" sz="2800" b="1" dirty="0" smtClean="0"/>
          </a:p>
          <a:p>
            <a:r>
              <a:rPr lang="ru-RU" sz="2800" dirty="0" smtClean="0"/>
              <a:t>В 2017 году люди станут уделять меньше внимания материальным вещам. </a:t>
            </a:r>
          </a:p>
          <a:p>
            <a:r>
              <a:rPr lang="en-US" sz="2800" dirty="0" smtClean="0"/>
              <a:t>55</a:t>
            </a:r>
            <a:r>
              <a:rPr lang="ru-RU" sz="2800" dirty="0" smtClean="0"/>
              <a:t>% планируют во время поездок тратить больше на новые впечатления, нежели покупки. </a:t>
            </a:r>
          </a:p>
          <a:p>
            <a:endParaRPr lang="ru-RU" sz="2800" dirty="0" smtClean="0"/>
          </a:p>
          <a:p>
            <a:endParaRPr lang="en-US" sz="2800" dirty="0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EB5947-50DA-408C-BB0D-A9F02DB4F94B}" type="slidenum">
              <a:rPr lang="ru-RU" altLang="uk-UA" smtClean="0">
                <a:cs typeface="Arial" charset="0"/>
              </a:rPr>
              <a:pPr/>
              <a:t>77</a:t>
            </a:fld>
            <a:endParaRPr lang="ru-RU" altLang="uk-UA" smtClean="0">
              <a:cs typeface="Arial" charset="0"/>
            </a:endParaRP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2926080" y="6400801"/>
            <a:ext cx="48234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Данные: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Advanter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Group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2101" y="381375"/>
            <a:ext cx="6705301" cy="381373"/>
          </a:xfrm>
        </p:spPr>
        <p:txBody>
          <a:bodyPr tIns="3528"/>
          <a:lstStyle/>
          <a:p>
            <a:pPr indent="144463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mtClean="0"/>
              <a:t> 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106894" y="854131"/>
            <a:ext cx="6289586" cy="15658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168" rIns="90000" bIns="45000"/>
          <a:lstStyle/>
          <a:p>
            <a:pPr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sz="2400" b="1" dirty="0" err="1">
                <a:solidFill>
                  <a:srgbClr val="000000"/>
                </a:solidFill>
              </a:rPr>
              <a:t>MoveIT</a:t>
            </a:r>
            <a:r>
              <a:rPr lang="ru-RU" sz="2400" b="1" dirty="0">
                <a:solidFill>
                  <a:srgbClr val="000000"/>
                </a:solidFill>
              </a:rPr>
              <a:t> – перший </a:t>
            </a:r>
            <a:r>
              <a:rPr lang="ru-RU" sz="2400" b="1" dirty="0" err="1">
                <a:solidFill>
                  <a:srgbClr val="000000"/>
                </a:solidFill>
              </a:rPr>
              <a:t>спеціалізований</a:t>
            </a:r>
            <a:r>
              <a:rPr lang="ru-RU" sz="2400" b="1" dirty="0">
                <a:solidFill>
                  <a:srgbClr val="000000"/>
                </a:solidFill>
              </a:rPr>
              <a:t> курс для </a:t>
            </a:r>
            <a:r>
              <a:rPr lang="ru-RU" sz="2400" b="1" dirty="0" err="1" smtClean="0">
                <a:solidFill>
                  <a:srgbClr val="000000"/>
                </a:solidFill>
              </a:rPr>
              <a:t>маркетологів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</a:rPr>
              <a:t>майбутнього</a:t>
            </a:r>
            <a:endParaRPr lang="ru-RU" sz="2400" b="1" dirty="0">
              <a:solidFill>
                <a:srgbClr val="000000"/>
              </a:solidFill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086574" y="1833619"/>
            <a:ext cx="5553901" cy="1192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 hangingPunct="1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000" dirty="0" err="1" smtClean="0">
                <a:solidFill>
                  <a:srgbClr val="FF0000"/>
                </a:solidFill>
                <a:latin typeface="Consolas" pitchFamily="49" charset="0"/>
              </a:rPr>
              <a:t>допоможе</a:t>
            </a:r>
            <a:r>
              <a:rPr lang="ru-RU" sz="2000" dirty="0" smtClean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стати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фахівцем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з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маркетингу та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ринкових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стратегій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на ринку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Інформаційних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та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Комунікаційних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технологій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та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приєднатися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до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спільноти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ІТ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підприємців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і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Consolas" pitchFamily="49" charset="0"/>
              </a:rPr>
              <a:t>маркетологів</a:t>
            </a:r>
            <a:r>
              <a:rPr lang="ru-RU" sz="2000" dirty="0">
                <a:solidFill>
                  <a:srgbClr val="FF0000"/>
                </a:solidFill>
                <a:latin typeface="Consolas" pitchFamily="49" charset="0"/>
              </a:rPr>
              <a:t>.</a:t>
            </a:r>
          </a:p>
        </p:txBody>
      </p:sp>
      <p:pic>
        <p:nvPicPr>
          <p:cNvPr id="5" name="Рисунок 13" descr="1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37334" t="3265" r="27588" b="29327"/>
          <a:stretch>
            <a:fillRect/>
          </a:stretch>
        </p:blipFill>
        <p:spPr bwMode="auto">
          <a:xfrm flipH="1" flipV="1">
            <a:off x="937578" y="4113213"/>
            <a:ext cx="2147887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939165" y="4121150"/>
            <a:ext cx="2160588" cy="2705100"/>
          </a:xfrm>
          <a:prstGeom prst="roundRect">
            <a:avLst>
              <a:gd name="adj" fmla="val 69"/>
            </a:avLst>
          </a:prstGeom>
          <a:noFill/>
          <a:ln w="57240" cap="sq">
            <a:solidFill>
              <a:srgbClr val="FF0000"/>
            </a:solidFill>
            <a:bevel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35754" t="20660" r="14366" b="37842"/>
          <a:stretch>
            <a:fillRect/>
          </a:stretch>
        </p:blipFill>
        <p:spPr bwMode="auto">
          <a:xfrm flipH="1" flipV="1">
            <a:off x="3448368" y="4113213"/>
            <a:ext cx="2195512" cy="2744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448368" y="4095750"/>
            <a:ext cx="2195512" cy="2749550"/>
          </a:xfrm>
          <a:prstGeom prst="roundRect">
            <a:avLst>
              <a:gd name="adj" fmla="val 69"/>
            </a:avLst>
          </a:prstGeom>
          <a:noFill/>
          <a:ln w="57240" cap="sq">
            <a:solidFill>
              <a:srgbClr val="FF0000"/>
            </a:solidFill>
            <a:bevel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3186" name="Picture 2" descr="C:\DOCs\AD\IMG_4367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32519" t="6435" r="28830" b="60552"/>
          <a:stretch>
            <a:fillRect/>
          </a:stretch>
        </p:blipFill>
        <p:spPr bwMode="auto">
          <a:xfrm flipH="1" flipV="1">
            <a:off x="6014720" y="4104640"/>
            <a:ext cx="2148840" cy="2753360"/>
          </a:xfrm>
          <a:prstGeom prst="rect">
            <a:avLst/>
          </a:prstGeom>
          <a:noFill/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998528" y="4095750"/>
            <a:ext cx="2195512" cy="2749550"/>
          </a:xfrm>
          <a:prstGeom prst="roundRect">
            <a:avLst>
              <a:gd name="adj" fmla="val 69"/>
            </a:avLst>
          </a:prstGeom>
          <a:noFill/>
          <a:ln w="57240" cap="sq">
            <a:solidFill>
              <a:srgbClr val="FF0000"/>
            </a:solidFill>
            <a:bevel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Програма курсу</a:t>
            </a:r>
            <a:endParaRPr lang="en-US" dirty="0"/>
          </a:p>
        </p:txBody>
      </p:sp>
      <p:sp>
        <p:nvSpPr>
          <p:cNvPr id="4" name="Прямоугольник 26"/>
          <p:cNvSpPr>
            <a:spLocks noGrp="1" noChangeArrowheads="1"/>
          </p:cNvSpPr>
          <p:nvPr>
            <p:ph idx="1"/>
          </p:nvPr>
        </p:nvSpPr>
        <p:spPr bwMode="auto">
          <a:xfrm>
            <a:off x="881097" y="1076960"/>
            <a:ext cx="6942103" cy="551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1800" b="1" dirty="0" smtClean="0">
                <a:solidFill>
                  <a:srgbClr val="FF0000"/>
                </a:solidFill>
                <a:latin typeface="Consolas" pitchFamily="49" charset="0"/>
              </a:rPr>
              <a:t>Форсайт-практикум</a:t>
            </a:r>
            <a:r>
              <a:rPr lang="ru-RU" sz="1800" b="1" dirty="0">
                <a:solidFill>
                  <a:srgbClr val="FF0000"/>
                </a:solidFill>
                <a:latin typeface="Consolas" pitchFamily="49" charset="0"/>
              </a:rPr>
              <a:t>: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Український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ринок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 ІТ в 2020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році</a:t>
            </a:r>
            <a:endParaRPr lang="ru-RU" sz="1800" dirty="0">
              <a:solidFill>
                <a:srgbClr val="FF00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1800" dirty="0" err="1" smtClean="0">
                <a:solidFill>
                  <a:srgbClr val="FF0000"/>
                </a:solidFill>
                <a:latin typeface="Consolas" pitchFamily="49" charset="0"/>
              </a:rPr>
              <a:t>Світовий</a:t>
            </a:r>
            <a:r>
              <a:rPr lang="ru-RU" sz="1800" dirty="0" smtClean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ІТ </a:t>
            </a:r>
            <a:r>
              <a:rPr lang="ru-RU" sz="1800" dirty="0" err="1" smtClean="0">
                <a:solidFill>
                  <a:srgbClr val="FF0000"/>
                </a:solidFill>
                <a:latin typeface="Consolas" pitchFamily="49" charset="0"/>
              </a:rPr>
              <a:t>ринок</a:t>
            </a:r>
            <a:endParaRPr lang="en-US" sz="1800" dirty="0" smtClean="0">
              <a:solidFill>
                <a:srgbClr val="FF00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uk-UA" sz="1800" dirty="0" smtClean="0">
                <a:solidFill>
                  <a:srgbClr val="FF0000"/>
                </a:solidFill>
                <a:latin typeface="Consolas" pitchFamily="49" charset="0"/>
              </a:rPr>
              <a:t>Створення ІТ продуктів</a:t>
            </a:r>
            <a:endParaRPr lang="ru-RU" sz="1800" dirty="0">
              <a:solidFill>
                <a:srgbClr val="FF00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1800" dirty="0" err="1" smtClean="0">
                <a:solidFill>
                  <a:srgbClr val="FF0000"/>
                </a:solidFill>
                <a:latin typeface="Consolas" pitchFamily="49" charset="0"/>
              </a:rPr>
              <a:t>Стратегічний</a:t>
            </a:r>
            <a:r>
              <a:rPr lang="ru-RU" sz="1800" dirty="0" smtClean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маркетинг в ІТ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індустрії</a:t>
            </a:r>
            <a:endParaRPr lang="ru-RU" sz="1800" dirty="0">
              <a:solidFill>
                <a:srgbClr val="FF00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uk-UA" sz="1800" dirty="0" smtClean="0">
                <a:solidFill>
                  <a:srgbClr val="FF0000"/>
                </a:solidFill>
                <a:latin typeface="Consolas" pitchFamily="49" charset="0"/>
              </a:rPr>
              <a:t>Маркетингова </a:t>
            </a:r>
            <a:r>
              <a:rPr lang="uk-UA" sz="1800" dirty="0">
                <a:solidFill>
                  <a:srgbClr val="FF0000"/>
                </a:solidFill>
                <a:latin typeface="Consolas" pitchFamily="49" charset="0"/>
              </a:rPr>
              <a:t>аналітика</a:t>
            </a:r>
          </a:p>
          <a:p>
            <a:pPr hangingPunct="1">
              <a:lnSpc>
                <a:spcPct val="98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uk-UA" sz="1800" dirty="0" smtClean="0">
                <a:solidFill>
                  <a:srgbClr val="FF0000"/>
                </a:solidFill>
                <a:latin typeface="Consolas" pitchFamily="49" charset="0"/>
              </a:rPr>
              <a:t>Стратегія </a:t>
            </a:r>
            <a:r>
              <a:rPr lang="uk-UA" sz="1800" dirty="0">
                <a:solidFill>
                  <a:srgbClr val="FF0000"/>
                </a:solidFill>
                <a:latin typeface="Consolas" pitchFamily="49" charset="0"/>
              </a:rPr>
              <a:t>продажів</a:t>
            </a:r>
            <a:endParaRPr lang="ru-RU" sz="1800" dirty="0">
              <a:solidFill>
                <a:srgbClr val="FF00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1800" b="1" dirty="0" smtClean="0">
                <a:solidFill>
                  <a:srgbClr val="FF0000"/>
                </a:solidFill>
                <a:latin typeface="Consolas" pitchFamily="49" charset="0"/>
              </a:rPr>
              <a:t>Практикум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: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Посилення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позицій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 ІТ бренду в конкурентному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середовищі</a:t>
            </a:r>
            <a:endParaRPr lang="ru-RU" sz="1800" dirty="0">
              <a:solidFill>
                <a:srgbClr val="FF00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1800" b="1" dirty="0" smtClean="0">
                <a:solidFill>
                  <a:srgbClr val="FF0000"/>
                </a:solidFill>
                <a:latin typeface="Consolas" pitchFamily="49" charset="0"/>
              </a:rPr>
              <a:t>Практикум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: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Маркетингові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комунікації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 ІТ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продуктів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/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брендів</a:t>
            </a:r>
            <a:endParaRPr lang="ru-RU" sz="1800" dirty="0">
              <a:solidFill>
                <a:srgbClr val="FF00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1800" b="1" dirty="0" err="1" smtClean="0">
                <a:solidFill>
                  <a:srgbClr val="FF0000"/>
                </a:solidFill>
                <a:latin typeface="Consolas" pitchFamily="49" charset="0"/>
              </a:rPr>
              <a:t>Візія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.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Майбутнє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світу</a:t>
            </a:r>
            <a:r>
              <a:rPr lang="ru-RU" sz="1800" dirty="0">
                <a:solidFill>
                  <a:srgbClr val="FF0000"/>
                </a:solidFill>
                <a:latin typeface="Consolas" pitchFamily="49" charset="0"/>
              </a:rPr>
              <a:t> та ІТ </a:t>
            </a:r>
            <a:r>
              <a:rPr lang="ru-RU" sz="1800" dirty="0" err="1">
                <a:solidFill>
                  <a:srgbClr val="FF0000"/>
                </a:solidFill>
                <a:latin typeface="Consolas" pitchFamily="49" charset="0"/>
              </a:rPr>
              <a:t>індустрії</a:t>
            </a:r>
            <a:endParaRPr lang="ru-RU" sz="1800" dirty="0">
              <a:solidFill>
                <a:srgbClr val="FF00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 sz="1800" dirty="0">
              <a:solidFill>
                <a:srgbClr val="FF00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 sz="1800" dirty="0">
              <a:solidFill>
                <a:srgbClr val="FF00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 sz="1800" dirty="0">
              <a:solidFill>
                <a:srgbClr val="FF0000"/>
              </a:solidFill>
              <a:latin typeface="Consolas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3840" y="5521236"/>
            <a:ext cx="6421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i="1" dirty="0" smtClean="0">
                <a:solidFill>
                  <a:srgbClr val="006699"/>
                </a:solidFill>
              </a:rPr>
              <a:t>У </a:t>
            </a:r>
            <a:r>
              <a:rPr lang="ru-RU" i="1" dirty="0" err="1" smtClean="0">
                <a:solidFill>
                  <a:srgbClr val="006699"/>
                </a:solidFill>
              </a:rPr>
              <a:t>світі</a:t>
            </a:r>
            <a:r>
              <a:rPr lang="ru-RU" i="1" dirty="0" smtClean="0">
                <a:solidFill>
                  <a:srgbClr val="006699"/>
                </a:solidFill>
              </a:rPr>
              <a:t>, </a:t>
            </a:r>
            <a:r>
              <a:rPr lang="ru-RU" i="1" dirty="0" err="1" smtClean="0">
                <a:solidFill>
                  <a:srgbClr val="006699"/>
                </a:solidFill>
              </a:rPr>
              <a:t>що</a:t>
            </a:r>
            <a:r>
              <a:rPr lang="ru-RU" i="1" dirty="0" smtClean="0">
                <a:solidFill>
                  <a:srgbClr val="006699"/>
                </a:solidFill>
              </a:rPr>
              <a:t> </a:t>
            </a:r>
            <a:r>
              <a:rPr lang="ru-RU" i="1" dirty="0" err="1" smtClean="0">
                <a:solidFill>
                  <a:srgbClr val="006699"/>
                </a:solidFill>
              </a:rPr>
              <a:t>стримко</a:t>
            </a:r>
            <a:r>
              <a:rPr lang="ru-RU" i="1" dirty="0" smtClean="0">
                <a:solidFill>
                  <a:srgbClr val="006699"/>
                </a:solidFill>
              </a:rPr>
              <a:t> </a:t>
            </a:r>
            <a:r>
              <a:rPr lang="ru-RU" i="1" dirty="0" err="1" smtClean="0">
                <a:solidFill>
                  <a:srgbClr val="006699"/>
                </a:solidFill>
              </a:rPr>
              <a:t>змінюється</a:t>
            </a:r>
            <a:r>
              <a:rPr lang="ru-RU" i="1" dirty="0" smtClean="0">
                <a:solidFill>
                  <a:srgbClr val="006699"/>
                </a:solidFill>
              </a:rPr>
              <a:t>, маркетинг —</a:t>
            </a:r>
            <a:r>
              <a:rPr lang="ru-RU" i="1" dirty="0" err="1" smtClean="0">
                <a:solidFill>
                  <a:srgbClr val="006699"/>
                </a:solidFill>
              </a:rPr>
              <a:t>персональний</a:t>
            </a:r>
            <a:r>
              <a:rPr lang="ru-RU" i="1" dirty="0" smtClean="0">
                <a:solidFill>
                  <a:srgbClr val="006699"/>
                </a:solidFill>
              </a:rPr>
              <a:t> </a:t>
            </a:r>
            <a:r>
              <a:rPr lang="ru-RU" i="1" dirty="0" err="1" smtClean="0">
                <a:solidFill>
                  <a:srgbClr val="006699"/>
                </a:solidFill>
              </a:rPr>
              <a:t>інструмент</a:t>
            </a:r>
            <a:r>
              <a:rPr lang="ru-RU" i="1" dirty="0" smtClean="0">
                <a:solidFill>
                  <a:srgbClr val="006699"/>
                </a:solidFill>
              </a:rPr>
              <a:t> </a:t>
            </a:r>
            <a:r>
              <a:rPr lang="ru-RU" i="1" dirty="0" err="1" smtClean="0">
                <a:solidFill>
                  <a:srgbClr val="006699"/>
                </a:solidFill>
              </a:rPr>
              <a:t>щоб</a:t>
            </a:r>
            <a:r>
              <a:rPr lang="ru-RU" i="1" dirty="0" smtClean="0">
                <a:solidFill>
                  <a:srgbClr val="006699"/>
                </a:solidFill>
              </a:rPr>
              <a:t> бути “над” </a:t>
            </a:r>
            <a:r>
              <a:rPr lang="ru-RU" i="1" dirty="0" err="1" smtClean="0">
                <a:solidFill>
                  <a:srgbClr val="006699"/>
                </a:solidFill>
              </a:rPr>
              <a:t>змінами</a:t>
            </a:r>
            <a:r>
              <a:rPr lang="ru-RU" i="1" dirty="0" smtClean="0">
                <a:solidFill>
                  <a:srgbClr val="006699"/>
                </a:solidFill>
              </a:rPr>
              <a:t> та </a:t>
            </a:r>
            <a:r>
              <a:rPr lang="ru-RU" i="1" dirty="0" err="1" smtClean="0">
                <a:solidFill>
                  <a:srgbClr val="006699"/>
                </a:solidFill>
              </a:rPr>
              <a:t>управляти</a:t>
            </a:r>
            <a:r>
              <a:rPr lang="ru-RU" i="1" dirty="0" smtClean="0">
                <a:solidFill>
                  <a:srgbClr val="006699"/>
                </a:solidFill>
              </a:rPr>
              <a:t> </a:t>
            </a:r>
            <a:r>
              <a:rPr lang="ru-RU" i="1" dirty="0" err="1" smtClean="0">
                <a:solidFill>
                  <a:srgbClr val="006699"/>
                </a:solidFill>
              </a:rPr>
              <a:t>майбутнім</a:t>
            </a:r>
            <a:r>
              <a:rPr lang="ru-RU" i="1" dirty="0" smtClean="0">
                <a:solidFill>
                  <a:srgbClr val="006699"/>
                </a:solidFill>
              </a:rPr>
              <a:t>.</a:t>
            </a:r>
            <a:endParaRPr lang="ru-RU" i="1" dirty="0">
              <a:solidFill>
                <a:srgbClr val="006699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8055" y="5601018"/>
            <a:ext cx="514350" cy="33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0"/>
            <a:ext cx="91916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4"/>
          <p:cNvSpPr>
            <a:spLocks noChangeArrowheads="1"/>
          </p:cNvSpPr>
          <p:nvPr/>
        </p:nvSpPr>
        <p:spPr bwMode="auto">
          <a:xfrm>
            <a:off x="2266604" y="2529840"/>
            <a:ext cx="5018116" cy="1200329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Парадокс Франкенштейна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1011794_736257466419368_7918992329323188284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39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955426" y="4536123"/>
            <a:ext cx="3890894" cy="1966277"/>
          </a:xfrm>
          <a:prstGeom prst="rect">
            <a:avLst/>
          </a:prstGeom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altLang="uk-UA" sz="2900" b="1" i="0" u="none" strike="noStrike" kern="0" cap="none" spc="0" normalizeH="0" baseline="0" noProof="0" dirty="0" err="1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Verdana"/>
                <a:cs typeface="Arial"/>
              </a:rPr>
              <a:t>Андрей</a:t>
            </a:r>
            <a:r>
              <a:rPr kumimoji="0" lang="uk-UA" altLang="uk-UA" sz="2900" b="1" i="0" u="none" strike="noStrike" kern="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uk-UA" altLang="uk-UA" sz="2900" b="1" i="0" u="none" strike="noStrike" kern="0" cap="none" spc="0" normalizeH="0" baseline="0" noProof="0" dirty="0" err="1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Verdana"/>
                <a:cs typeface="Arial"/>
              </a:rPr>
              <a:t>Длигач</a:t>
            </a:r>
            <a:endParaRPr kumimoji="0" lang="uk-UA" altLang="uk-UA" sz="2900" b="1" i="0" u="none" strike="noStrike" kern="0" cap="none" spc="0" normalizeH="0" baseline="0" noProof="0" dirty="0">
              <a:ln>
                <a:noFill/>
              </a:ln>
              <a:solidFill>
                <a:srgbClr val="5E6A71"/>
              </a:solidFill>
              <a:effectLst/>
              <a:uLnTx/>
              <a:uFillTx/>
              <a:latin typeface="Verdana"/>
              <a:cs typeface="Arial"/>
            </a:endParaRPr>
          </a:p>
          <a:p>
            <a:pPr marL="442913" marR="0" lvl="1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endParaRPr kumimoji="0" lang="en-US" altLang="uk-UA" sz="2400" b="0" i="0" u="none" strike="noStrike" kern="0" cap="none" spc="0" normalizeH="0" baseline="0" noProof="0" dirty="0">
              <a:ln>
                <a:noFill/>
              </a:ln>
              <a:solidFill>
                <a:srgbClr val="5E6A71"/>
              </a:solidFill>
              <a:effectLst/>
              <a:uLnTx/>
              <a:uFillTx/>
              <a:latin typeface="Verdana"/>
              <a:cs typeface="Arial"/>
            </a:endParaRPr>
          </a:p>
          <a:p>
            <a:pPr marL="0" marR="0" lvl="1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kumimoji="0" lang="en-US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Verdana"/>
                <a:cs typeface="Arial"/>
              </a:rPr>
              <a:t>fb.com/</a:t>
            </a:r>
            <a:r>
              <a:rPr kumimoji="0" lang="en-US" alt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Verdana"/>
                <a:cs typeface="Arial"/>
              </a:rPr>
              <a:t>dligach</a:t>
            </a:r>
            <a:endParaRPr kumimoji="0" lang="ru-RU" altLang="uk-UA" sz="2400" b="0" i="0" u="none" strike="noStrike" kern="0" cap="none" spc="0" normalizeH="0" baseline="0" noProof="0" dirty="0" smtClean="0">
              <a:ln>
                <a:noFill/>
              </a:ln>
              <a:solidFill>
                <a:srgbClr val="5E6A71"/>
              </a:solidFill>
              <a:effectLst/>
              <a:uLnTx/>
              <a:uFillTx/>
              <a:latin typeface="Verdana"/>
              <a:cs typeface="Arial"/>
            </a:endParaRPr>
          </a:p>
          <a:p>
            <a:pPr marL="0" marR="0" lvl="1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lang="uk-UA" altLang="uk-UA" sz="2400" u="sng" kern="0" dirty="0" err="1" smtClean="0">
                <a:solidFill>
                  <a:srgbClr val="0070C0"/>
                </a:solidFill>
                <a:cs typeface="Arial"/>
                <a:hlinkClick r:id="rId3"/>
              </a:rPr>
              <a:t>a</a:t>
            </a:r>
            <a:r>
              <a:rPr lang="uk-UA" altLang="uk-UA" sz="2400" kern="0" dirty="0" err="1" smtClean="0">
                <a:solidFill>
                  <a:srgbClr val="0070C0"/>
                </a:solidFill>
                <a:cs typeface="Arial"/>
                <a:hlinkClick r:id="rId3"/>
              </a:rPr>
              <a:t>d</a:t>
            </a:r>
            <a:r>
              <a:rPr lang="uk-UA" altLang="uk-UA" sz="2400" kern="0" dirty="0" smtClean="0">
                <a:solidFill>
                  <a:srgbClr val="0070C0"/>
                </a:solidFill>
                <a:cs typeface="Arial"/>
                <a:hlinkClick r:id="rId3"/>
              </a:rPr>
              <a:t>@</a:t>
            </a:r>
            <a:r>
              <a:rPr lang="uk-UA" altLang="uk-UA" sz="2400" kern="0" dirty="0" err="1" smtClean="0">
                <a:solidFill>
                  <a:srgbClr val="0070C0"/>
                </a:solidFill>
                <a:cs typeface="Arial"/>
                <a:hlinkClick r:id="rId3"/>
              </a:rPr>
              <a:t>advanter.ua</a:t>
            </a:r>
            <a:endParaRPr lang="uk-UA" altLang="uk-UA" sz="2400" kern="0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2397" y="5499860"/>
            <a:ext cx="393160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SzPct val="85000"/>
              <a:defRPr/>
            </a:pPr>
            <a:r>
              <a:rPr lang="en-US" altLang="uk-UA" sz="2400" u="sng" kern="0" dirty="0" smtClean="0">
                <a:solidFill>
                  <a:srgbClr val="006EC7"/>
                </a:solidFill>
                <a:cs typeface="Arial"/>
              </a:rPr>
              <a:t>Advanter.ua</a:t>
            </a:r>
            <a:endParaRPr lang="uk-UA" altLang="uk-UA" sz="2400" u="sng" kern="0" dirty="0" smtClean="0">
              <a:solidFill>
                <a:srgbClr val="006EC7"/>
              </a:solidFill>
              <a:cs typeface="Arial"/>
            </a:endParaRPr>
          </a:p>
          <a:p>
            <a:pPr marL="0" lvl="1">
              <a:spcBef>
                <a:spcPct val="20000"/>
              </a:spcBef>
              <a:buSzPct val="85000"/>
              <a:defRPr/>
            </a:pPr>
            <a:r>
              <a:rPr lang="en-US" altLang="uk-UA" sz="2400" u="sng" kern="0" dirty="0" err="1" smtClean="0">
                <a:solidFill>
                  <a:srgbClr val="006EC7"/>
                </a:solidFill>
                <a:cs typeface="Arial"/>
              </a:rPr>
              <a:t>Advanter.digital</a:t>
            </a:r>
            <a:endParaRPr lang="uk-UA" altLang="uk-UA" sz="2400" u="sng" kern="0" dirty="0">
              <a:solidFill>
                <a:srgbClr val="006EC7"/>
              </a:solidFill>
              <a:cs typeface="Arial"/>
            </a:endParaRPr>
          </a:p>
        </p:txBody>
      </p:sp>
      <p:pic>
        <p:nvPicPr>
          <p:cNvPr id="9" name="Picture 8" descr="log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1763" y="4625023"/>
            <a:ext cx="14224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6194" name="Picture 2" descr="C:\DOCs\Conferences\2017\iForum\2\IMG_42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ADV-NewPPT-v1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DV-NewPPT-v1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DV-NewPPT-v1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-NewPPT-v1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-NewPPT-v1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-NewPPT-v1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-NewPPT-v1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-NewPPT-v1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Презентация3" id="{94FD75EC-4A25-443B-A088-AE3D582E2C3C}" vid="{CC85C06A-8000-4D67-8CB4-C47AAB6F4F2A}"/>
    </a:ext>
  </a:extLst>
</a:theme>
</file>

<file path=ppt/theme/theme2.xml><?xml version="1.0" encoding="utf-8"?>
<a:theme xmlns:a="http://schemas.openxmlformats.org/drawingml/2006/main" name="Service-PC-1-2013-v10">
  <a:themeElements>
    <a:clrScheme name="Service-PC-1-2013-v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rvice-PC-1-2013-v1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ervice-PC-1-2013-v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vice-PC-1-2013-v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vice-PC-1-2013-v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vice-PC-1-2013-v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vice-PC-1-2013-v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vice-PC-1-2013-v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vice-PC-1-2013-v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vice-PC-1-2013-v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vice-PC-1-2013-v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vice-PC-1-2013-v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vice-PC-1-2013-v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rvice-PC-1-2013-v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DV-ppt-v12">
  <a:themeElements>
    <a:clrScheme name="ADV-ppt-v12 1">
      <a:dk1>
        <a:srgbClr val="000000"/>
      </a:dk1>
      <a:lt1>
        <a:srgbClr val="FFFFFF"/>
      </a:lt1>
      <a:dk2>
        <a:srgbClr val="E00034"/>
      </a:dk2>
      <a:lt2>
        <a:srgbClr val="C0C0C0"/>
      </a:lt2>
      <a:accent1>
        <a:srgbClr val="BBE0E3"/>
      </a:accent1>
      <a:accent2>
        <a:srgbClr val="5E6A71"/>
      </a:accent2>
      <a:accent3>
        <a:srgbClr val="FFFFFF"/>
      </a:accent3>
      <a:accent4>
        <a:srgbClr val="000000"/>
      </a:accent4>
      <a:accent5>
        <a:srgbClr val="DAEDEF"/>
      </a:accent5>
      <a:accent6>
        <a:srgbClr val="545F66"/>
      </a:accent6>
      <a:hlink>
        <a:srgbClr val="5E6A71"/>
      </a:hlink>
      <a:folHlink>
        <a:srgbClr val="5E6A71"/>
      </a:folHlink>
    </a:clrScheme>
    <a:fontScheme name="ADV-ppt-v12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ADV-ppt-v12 1">
        <a:dk1>
          <a:srgbClr val="000000"/>
        </a:dk1>
        <a:lt1>
          <a:srgbClr val="FFFFFF"/>
        </a:lt1>
        <a:dk2>
          <a:srgbClr val="E00034"/>
        </a:dk2>
        <a:lt2>
          <a:srgbClr val="C0C0C0"/>
        </a:lt2>
        <a:accent1>
          <a:srgbClr val="BBE0E3"/>
        </a:accent1>
        <a:accent2>
          <a:srgbClr val="5E6A71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545F66"/>
        </a:accent6>
        <a:hlink>
          <a:srgbClr val="5E6A71"/>
        </a:hlink>
        <a:folHlink>
          <a:srgbClr val="5E6A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DG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DG" id="{BD014755-8064-4895-8E0B-5E99EA4673DE}" vid="{78DCB388-981D-43FF-9EFF-6291110B028D}"/>
    </a:ext>
  </a:extLst>
</a:theme>
</file>

<file path=ppt/theme/theme5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onsolas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ADV-ppt-v12">
  <a:themeElements>
    <a:clrScheme name="ADV-ppt-v12 1">
      <a:dk1>
        <a:srgbClr val="000000"/>
      </a:dk1>
      <a:lt1>
        <a:srgbClr val="FFFFFF"/>
      </a:lt1>
      <a:dk2>
        <a:srgbClr val="E00034"/>
      </a:dk2>
      <a:lt2>
        <a:srgbClr val="C0C0C0"/>
      </a:lt2>
      <a:accent1>
        <a:srgbClr val="BBE0E3"/>
      </a:accent1>
      <a:accent2>
        <a:srgbClr val="5E6A71"/>
      </a:accent2>
      <a:accent3>
        <a:srgbClr val="FFFFFF"/>
      </a:accent3>
      <a:accent4>
        <a:srgbClr val="000000"/>
      </a:accent4>
      <a:accent5>
        <a:srgbClr val="DAEDEF"/>
      </a:accent5>
      <a:accent6>
        <a:srgbClr val="545F66"/>
      </a:accent6>
      <a:hlink>
        <a:srgbClr val="5E6A71"/>
      </a:hlink>
      <a:folHlink>
        <a:srgbClr val="5E6A71"/>
      </a:folHlink>
    </a:clrScheme>
    <a:fontScheme name="ADV-ppt-v12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ADV-ppt-v12 1">
        <a:dk1>
          <a:srgbClr val="000000"/>
        </a:dk1>
        <a:lt1>
          <a:srgbClr val="FFFFFF"/>
        </a:lt1>
        <a:dk2>
          <a:srgbClr val="E00034"/>
        </a:dk2>
        <a:lt2>
          <a:srgbClr val="C0C0C0"/>
        </a:lt2>
        <a:accent1>
          <a:srgbClr val="BBE0E3"/>
        </a:accent1>
        <a:accent2>
          <a:srgbClr val="5E6A71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545F66"/>
        </a:accent6>
        <a:hlink>
          <a:srgbClr val="5E6A71"/>
        </a:hlink>
        <a:folHlink>
          <a:srgbClr val="5E6A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ADV-NewPPT-v16">
  <a:themeElements>
    <a:clrScheme name="ADV-NewPPT-v1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DV-NewPPT-v1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DV-NewPPT-v1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-NewPPT-v1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-NewPPT-v1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-NewPPT-v1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-NewPPT-v1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-NewPPT-v1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-NewPPT-v1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375</TotalTime>
  <Words>903</Words>
  <Application>Microsoft Office PowerPoint</Application>
  <PresentationFormat>Экран (4:3)</PresentationFormat>
  <Paragraphs>186</Paragraphs>
  <Slides>80</Slides>
  <Notes>3</Notes>
  <HiddenSlides>1</HiddenSlides>
  <MMClips>0</MMClips>
  <ScaleCrop>false</ScaleCrop>
  <HeadingPairs>
    <vt:vector size="6" baseType="variant"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80</vt:i4>
      </vt:variant>
    </vt:vector>
  </HeadingPairs>
  <TitlesOfParts>
    <vt:vector size="89" baseType="lpstr">
      <vt:lpstr>Тема1</vt:lpstr>
      <vt:lpstr>Service-PC-1-2013-v10</vt:lpstr>
      <vt:lpstr>ADV-ppt-v12</vt:lpstr>
      <vt:lpstr>ADG</vt:lpstr>
      <vt:lpstr>Тема Office</vt:lpstr>
      <vt:lpstr>1_ADV-ppt-v12</vt:lpstr>
      <vt:lpstr>ADV-NewPPT-v16</vt:lpstr>
      <vt:lpstr>Лист Microsoft Office Excel 97-2003</vt:lpstr>
      <vt:lpstr>Worksheet</vt:lpstr>
      <vt:lpstr>Будущее маркетинга в оцифрованном мире</vt:lpstr>
      <vt:lpstr>Андрей Длигач доктор экономических наук</vt:lpstr>
      <vt:lpstr>Tsenso</vt:lpstr>
      <vt:lpstr>Показатели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IBM</vt:lpstr>
      <vt:lpstr>Слайд 14</vt:lpstr>
      <vt:lpstr>Слайд 15</vt:lpstr>
      <vt:lpstr>Слайд 16</vt:lpstr>
      <vt:lpstr>Слайд 17</vt:lpstr>
      <vt:lpstr>Слайд 18</vt:lpstr>
      <vt:lpstr>Слайд 19</vt:lpstr>
      <vt:lpstr>Сравним</vt:lpstr>
      <vt:lpstr>Сравним</vt:lpstr>
      <vt:lpstr>Слайд 22</vt:lpstr>
      <vt:lpstr>The 15 Most Creative Print Ads Of The Year Award the Cannes Ad Festival, 2013</vt:lpstr>
      <vt:lpstr>Экспортный потенциал украинских производителей</vt:lpstr>
      <vt:lpstr>Чек-лист стратегии на 2020+</vt:lpstr>
      <vt:lpstr>Слайд 26</vt:lpstr>
      <vt:lpstr>Внешний вид изделия </vt:lpstr>
      <vt:lpstr>Слайд 28</vt:lpstr>
      <vt:lpstr>Слайд 29</vt:lpstr>
      <vt:lpstr>Слайд 30</vt:lpstr>
      <vt:lpstr>Слайд 31</vt:lpstr>
      <vt:lpstr>Слайд 32</vt:lpstr>
      <vt:lpstr>Слайд 33</vt:lpstr>
      <vt:lpstr>Управление рамками отношений</vt:lpstr>
      <vt:lpstr>Слайд 35</vt:lpstr>
      <vt:lpstr>Слайд 36</vt:lpstr>
      <vt:lpstr>Владение ключевой точкой</vt:lpstr>
      <vt:lpstr>Слайд 38</vt:lpstr>
      <vt:lpstr>Слайд 39</vt:lpstr>
      <vt:lpstr>Ниши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BMW Future Retail program</vt:lpstr>
      <vt:lpstr>Слайд 56</vt:lpstr>
      <vt:lpstr>Mercedes-Benz 2020 – Best Customer Experience program</vt:lpstr>
      <vt:lpstr>Слайд 58</vt:lpstr>
      <vt:lpstr>Мировые объемы ритейл-продаж, трлн. долл.</vt:lpstr>
      <vt:lpstr>Электронная коммерция</vt:lpstr>
      <vt:lpstr>Слайд 61</vt:lpstr>
      <vt:lpstr>Слайд 62</vt:lpstr>
      <vt:lpstr>2015 46,000  2016 60,000  2017 80,000 – 85,000</vt:lpstr>
      <vt:lpstr>Слайд 64</vt:lpstr>
      <vt:lpstr>Слайд 65</vt:lpstr>
      <vt:lpstr>Слайд 66</vt:lpstr>
      <vt:lpstr>Слайд 67</vt:lpstr>
      <vt:lpstr>Breadberry</vt:lpstr>
      <vt:lpstr>Breadberry</vt:lpstr>
      <vt:lpstr>Panera Bread, США</vt:lpstr>
      <vt:lpstr>Слайд 71</vt:lpstr>
      <vt:lpstr>Чего хотят клиенты?</vt:lpstr>
      <vt:lpstr>Слайд 73</vt:lpstr>
      <vt:lpstr>Слайд 74</vt:lpstr>
      <vt:lpstr>Слайд 75</vt:lpstr>
      <vt:lpstr>Слайд 76</vt:lpstr>
      <vt:lpstr>Слайд 77</vt:lpstr>
      <vt:lpstr> </vt:lpstr>
      <vt:lpstr>Програма курсу</vt:lpstr>
      <vt:lpstr>Слайд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рынка хлебобулочных и кондитерских изделий</dc:title>
  <dc:creator>Пользователь Windows</dc:creator>
  <cp:lastModifiedBy>Andr</cp:lastModifiedBy>
  <cp:revision>47</cp:revision>
  <dcterms:created xsi:type="dcterms:W3CDTF">2017-05-15T15:56:14Z</dcterms:created>
  <dcterms:modified xsi:type="dcterms:W3CDTF">2017-05-25T06:36:57Z</dcterms:modified>
</cp:coreProperties>
</file>